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1" r:id="rId3"/>
    <p:sldId id="262" r:id="rId4"/>
    <p:sldId id="273" r:id="rId5"/>
    <p:sldId id="263" r:id="rId6"/>
    <p:sldId id="259" r:id="rId7"/>
    <p:sldId id="264" r:id="rId8"/>
    <p:sldId id="260" r:id="rId9"/>
    <p:sldId id="265" r:id="rId10"/>
    <p:sldId id="266" r:id="rId11"/>
    <p:sldId id="267" r:id="rId12"/>
    <p:sldId id="268" r:id="rId13"/>
    <p:sldId id="274" r:id="rId14"/>
    <p:sldId id="275" r:id="rId15"/>
    <p:sldId id="269" r:id="rId16"/>
    <p:sldId id="270" r:id="rId17"/>
    <p:sldId id="271" r:id="rId18"/>
    <p:sldId id="272" r:id="rId19"/>
  </p:sldIdLst>
  <p:sldSz cx="12192000" cy="6858000"/>
  <p:notesSz cx="9866313" cy="67357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46"/>
  </p:normalViewPr>
  <p:slideViewPr>
    <p:cSldViewPr snapToGrid="0" snapToObjects="1">
      <p:cViewPr>
        <p:scale>
          <a:sx n="100" d="100"/>
          <a:sy n="100" d="100"/>
        </p:scale>
        <p:origin x="7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1">
                  <c:v>3.2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40-42D2-AEEE-1DB3D401ED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2092959"/>
        <c:axId val="2012093791"/>
      </c:scatterChart>
      <c:valAx>
        <c:axId val="2012092959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r"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가맹점 수</a:t>
                </a:r>
                <a:endPara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c:rich>
          </c:tx>
          <c:layout>
            <c:manualLayout>
              <c:xMode val="edge"/>
              <c:yMode val="edge"/>
              <c:x val="0.94081516009948118"/>
              <c:y val="0.778638187779735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r"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3791"/>
        <c:crosses val="autoZero"/>
        <c:crossBetween val="midCat"/>
      </c:valAx>
      <c:valAx>
        <c:axId val="201209379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사용량</a:t>
                </a:r>
                <a:endPara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c:rich>
          </c:tx>
          <c:layout>
            <c:manualLayout>
              <c:xMode val="edge"/>
              <c:yMode val="edge"/>
              <c:x val="1.3091606855578771E-2"/>
              <c:y val="9.0144907187355072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29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40대</c:v>
                </c:pt>
                <c:pt idx="4">
                  <c:v>50대</c:v>
                </c:pt>
                <c:pt idx="5">
                  <c:v>60대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0.7</c:v>
                </c:pt>
                <c:pt idx="1">
                  <c:v>0.8</c:v>
                </c:pt>
                <c:pt idx="2">
                  <c:v>0.5</c:v>
                </c:pt>
                <c:pt idx="3">
                  <c:v>0.6</c:v>
                </c:pt>
                <c:pt idx="4">
                  <c:v>0.3</c:v>
                </c:pt>
                <c:pt idx="5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42-43B2-95B9-FDBE5CC7BD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587919"/>
        <c:axId val="2050583759"/>
      </c:barChart>
      <c:catAx>
        <c:axId val="2050587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2050583759"/>
        <c:crosses val="autoZero"/>
        <c:auto val="1"/>
        <c:lblAlgn val="ctr"/>
        <c:lblOffset val="100"/>
        <c:noMultiLvlLbl val="0"/>
      </c:catAx>
      <c:valAx>
        <c:axId val="2050583759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0505879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필요도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음식</c:v>
                </c:pt>
                <c:pt idx="1">
                  <c:v>관광지</c:v>
                </c:pt>
                <c:pt idx="2">
                  <c:v>교육비</c:v>
                </c:pt>
                <c:pt idx="3">
                  <c:v>쇼핑</c:v>
                </c:pt>
                <c:pt idx="4">
                  <c:v>통신비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0.5</c:v>
                </c:pt>
                <c:pt idx="1">
                  <c:v>0.9</c:v>
                </c:pt>
                <c:pt idx="2">
                  <c:v>0.2</c:v>
                </c:pt>
                <c:pt idx="3">
                  <c:v>0.1</c:v>
                </c:pt>
                <c:pt idx="4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97-4233-B5D9-CF0A1E33F1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5031647"/>
        <c:axId val="45029983"/>
      </c:barChart>
      <c:catAx>
        <c:axId val="45031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45029983"/>
        <c:crosses val="autoZero"/>
        <c:auto val="1"/>
        <c:lblAlgn val="ctr"/>
        <c:lblOffset val="100"/>
        <c:noMultiLvlLbl val="0"/>
      </c:catAx>
      <c:valAx>
        <c:axId val="45029983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450316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1">
                  <c:v>3.2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40-42D2-AEEE-1DB3D401ED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2092959"/>
        <c:axId val="2012093791"/>
      </c:scatterChart>
      <c:valAx>
        <c:axId val="2012092959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r"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가맹점 수</a:t>
                </a:r>
                <a:endPara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c:rich>
          </c:tx>
          <c:layout>
            <c:manualLayout>
              <c:xMode val="edge"/>
              <c:yMode val="edge"/>
              <c:x val="0.94081516009948118"/>
              <c:y val="0.778638187779735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r"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3791"/>
        <c:crosses val="autoZero"/>
        <c:crossBetween val="midCat"/>
      </c:valAx>
      <c:valAx>
        <c:axId val="201209379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사용량</a:t>
                </a:r>
                <a:endPara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c:rich>
          </c:tx>
          <c:layout>
            <c:manualLayout>
              <c:xMode val="edge"/>
              <c:yMode val="edge"/>
              <c:x val="1.3091606855578771E-2"/>
              <c:y val="9.0144907187355072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20120929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사용량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40대</c:v>
                </c:pt>
                <c:pt idx="4">
                  <c:v>50대</c:v>
                </c:pt>
                <c:pt idx="5">
                  <c:v>60대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0.7</c:v>
                </c:pt>
                <c:pt idx="1">
                  <c:v>0.8</c:v>
                </c:pt>
                <c:pt idx="2">
                  <c:v>0.5</c:v>
                </c:pt>
                <c:pt idx="3">
                  <c:v>0.6</c:v>
                </c:pt>
                <c:pt idx="4">
                  <c:v>0.3</c:v>
                </c:pt>
                <c:pt idx="5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42-43B2-95B9-FDBE5CC7BD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587919"/>
        <c:axId val="2050583759"/>
      </c:barChart>
      <c:catAx>
        <c:axId val="2050587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2050583759"/>
        <c:crosses val="autoZero"/>
        <c:auto val="1"/>
        <c:lblAlgn val="ctr"/>
        <c:lblOffset val="100"/>
        <c:noMultiLvlLbl val="0"/>
      </c:catAx>
      <c:valAx>
        <c:axId val="2050583759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0505879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필요도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음식</c:v>
                </c:pt>
                <c:pt idx="1">
                  <c:v>관광지</c:v>
                </c:pt>
                <c:pt idx="2">
                  <c:v>교육비</c:v>
                </c:pt>
                <c:pt idx="3">
                  <c:v>쇼핑</c:v>
                </c:pt>
                <c:pt idx="4">
                  <c:v>통신비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0.5</c:v>
                </c:pt>
                <c:pt idx="1">
                  <c:v>0.9</c:v>
                </c:pt>
                <c:pt idx="2">
                  <c:v>0.2</c:v>
                </c:pt>
                <c:pt idx="3">
                  <c:v>0.1</c:v>
                </c:pt>
                <c:pt idx="4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97-4233-B5D9-CF0A1E33F1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5031647"/>
        <c:axId val="45029983"/>
      </c:barChart>
      <c:catAx>
        <c:axId val="45031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45029983"/>
        <c:crosses val="autoZero"/>
        <c:auto val="1"/>
        <c:lblAlgn val="ctr"/>
        <c:lblOffset val="100"/>
        <c:noMultiLvlLbl val="0"/>
      </c:catAx>
      <c:valAx>
        <c:axId val="45029983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450316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5FD7E-4A5A-4730-998E-75611CF2E152}" type="datetimeFigureOut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E6246-6A96-4E46-BBD3-49BC91B2AF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97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88628" y="1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9A5D95-D390-964C-908D-20EC2ED017A5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13063" y="841375"/>
            <a:ext cx="4040187" cy="2273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66BFFA-9159-D74E-A087-17398BFAE98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1222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6BFFA-9159-D74E-A087-17398BFAE98C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708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75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18390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141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5967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9605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215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356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41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899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0214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611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3AA93E3-228A-3246-981F-C87DF1ED754B}" type="datetimeFigureOut">
              <a:rPr kumimoji="1" lang="ko-KR" altLang="en-US" smtClean="0"/>
              <a:t>2021-03-31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EF465FE-3659-5642-B0B0-4E9A94FFFDB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3038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1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tableau.com/ko-k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tableau.com/ko-k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C196B-FEA3-434A-A8F5-EEF17965F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</a:t>
            </a:r>
            <a:r>
              <a:rPr kumimoji="1" lang="en-US" altLang="ko-KR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&amp; </a:t>
            </a:r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69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3B81-3E30-B143-9BE0-4FC312BF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70E7A-FB71-1146-A3BC-56F49D8CC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4426"/>
            <a:ext cx="11029615" cy="866899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Python</a:t>
            </a:r>
          </a:p>
          <a:p>
            <a:pPr lvl="1"/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Matplotlib, Pandas Visualization, Seaborn, </a:t>
            </a:r>
            <a:r>
              <a:rPr kumimoji="1" lang="en-US" altLang="ko-KR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ggplot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…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A2AB76E-3B13-464D-AC68-364D141DA7CE}"/>
              </a:ext>
            </a:extLst>
          </p:cNvPr>
          <p:cNvSpPr/>
          <p:nvPr/>
        </p:nvSpPr>
        <p:spPr>
          <a:xfrm>
            <a:off x="4781797" y="3263457"/>
            <a:ext cx="6829009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tmp = df_mwmn.loc[df_mwmn['</a:t>
            </a:r>
            <a:r>
              <a:rPr lang="ko-KR" altLang="en-US" sz="12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성별코드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'] ==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F'].groupby('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가맹점업종명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').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sum().sort_values(by='</a:t>
            </a:r>
            <a:r>
              <a:rPr lang="ko-KR" altLang="en-US" sz="12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총결제금액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', 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ascending=False).reset_index().head(5)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wedges, texts, autotexts = plt.pie(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data=tmp,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x=tmp['</a:t>
            </a:r>
            <a:r>
              <a:rPr lang="ko-KR" altLang="en-US" sz="12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총결제금액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'],</a:t>
            </a:r>
          </a:p>
          <a:p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autopct='%1.2f%%',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shadow=True,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startangle=90,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    textprops={'fontsize': 10, 'color':'w', 'weight': 'bold'})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plt.title('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가맹점업종별 지역화폐 결제금액 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(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여성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)')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plt.legend(wedges, tmp['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가맹점업종명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'], 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title='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가맹점업종명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', </a:t>
            </a:r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loc='center right', bbox_to_anchor=(1, 0, 0.5, 1))</a:t>
            </a:r>
          </a:p>
          <a:p>
            <a:r>
              <a:rPr lang="en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Menlo" panose="020B0609030804020204" pitchFamily="49" charset="0"/>
              </a:rPr>
              <a:t>plt.show()</a:t>
            </a:r>
            <a:endParaRPr lang="en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Menlo" panose="020B0609030804020204" pitchFamily="49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506EA8E-A4C2-B940-99E2-7D965459E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706"/>
          <a:stretch/>
        </p:blipFill>
        <p:spPr>
          <a:xfrm>
            <a:off x="824977" y="3263457"/>
            <a:ext cx="3509517" cy="237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4426"/>
            <a:ext cx="11029615" cy="2232561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Python 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별도 시각화 툴 없이 분석 단계에서 시각화 가능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-&gt;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분석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시각화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간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flexible switch</a:t>
            </a: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Tableau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제공하는 그래프 종류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interactive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구현 가능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시각화 전용 툴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X -&gt;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낮은 접근성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0C3B1A3-7B9F-8E42-B115-93086E8E6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224" y="3750210"/>
            <a:ext cx="3280211" cy="295169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7CA4106-D20D-9546-B763-AD6E0CA01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07" y="3429000"/>
            <a:ext cx="2259983" cy="19148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F94206D-042F-0449-A9A4-EE95E0E7E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078513"/>
            <a:ext cx="2195833" cy="328385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A85054F-E758-1940-86EB-86AF331ED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8112" y="3260353"/>
            <a:ext cx="331913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분석 </a:t>
            </a:r>
            <a:r>
              <a:rPr kumimoji="1" lang="en-US" altLang="ko-KR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1192" y="2091720"/>
            <a:ext cx="11029615" cy="3039574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텍스트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마이닝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(Text Mining)</a:t>
            </a:r>
          </a:p>
          <a:p>
            <a:pPr lvl="1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텍스트 기반 데이터로부터 자연어 처리 기술을 바탕으로 기존에 알려지지 않은 유용한 패턴과 지식을 발견하는 과정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연구 분야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분류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(Classification)</a:t>
            </a:r>
          </a:p>
          <a:p>
            <a:pPr lvl="2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(Clustering)</a:t>
            </a:r>
          </a:p>
          <a:p>
            <a:pPr lvl="2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추출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(Extraction)</a:t>
            </a:r>
          </a:p>
          <a:p>
            <a:pPr lvl="2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요약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(Summarization)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57927" y="3524436"/>
            <a:ext cx="8771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화살표 5"/>
          <p:cNvSpPr/>
          <p:nvPr/>
        </p:nvSpPr>
        <p:spPr>
          <a:xfrm>
            <a:off x="6374168" y="3773932"/>
            <a:ext cx="781235" cy="701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Person 아이콘 - 무료 다운로드, PNG 및 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3951" y="3515559"/>
            <a:ext cx="1470733" cy="147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구름 모양 설명선 6"/>
          <p:cNvSpPr/>
          <p:nvPr/>
        </p:nvSpPr>
        <p:spPr>
          <a:xfrm>
            <a:off x="8914684" y="3116062"/>
            <a:ext cx="2874862" cy="1359206"/>
          </a:xfrm>
          <a:prstGeom prst="cloudCallout">
            <a:avLst>
              <a:gd name="adj1" fmla="val -61478"/>
              <a:gd name="adj2" fmla="val 4188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Dog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689" y="3211267"/>
            <a:ext cx="1158426" cy="112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at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1825" y="3091587"/>
            <a:ext cx="1103534" cy="136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157927" y="5206648"/>
            <a:ext cx="8771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6374168" y="5456144"/>
            <a:ext cx="781235" cy="701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6" name="Picture 8" descr="Computer 5 Icon - Free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251" y="5227594"/>
            <a:ext cx="1316433" cy="131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구름 모양 설명선 16"/>
          <p:cNvSpPr/>
          <p:nvPr/>
        </p:nvSpPr>
        <p:spPr>
          <a:xfrm>
            <a:off x="9067084" y="4719404"/>
            <a:ext cx="2874862" cy="1359206"/>
          </a:xfrm>
          <a:prstGeom prst="cloudCallout">
            <a:avLst>
              <a:gd name="adj1" fmla="val -61478"/>
              <a:gd name="adj2" fmla="val 4188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48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23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96935"/>
            <a:ext cx="11029615" cy="1955965"/>
          </a:xfrm>
        </p:spPr>
        <p:txBody>
          <a:bodyPr>
            <a:normAutofit/>
          </a:bodyPr>
          <a:lstStyle/>
          <a:p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Tex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t to Numeric</a:t>
            </a:r>
          </a:p>
          <a:p>
            <a:pPr lvl="1"/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자연어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를 기계가 읽을 수 있는 언어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숫자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벡터 등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으로 바꾼다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1"/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주요 방법</a:t>
            </a:r>
            <a:endParaRPr kumimoji="1" lang="en-US" altLang="ko-KR" dirty="0" smtClean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Count-based : TF-IDF (Term Frequency – Inverse Document Frequency)</a:t>
            </a:r>
          </a:p>
          <a:p>
            <a:pPr lvl="2"/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Semantic-based : Word Embedding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420677"/>
              </p:ext>
            </p:extLst>
          </p:nvPr>
        </p:nvGraphicFramePr>
        <p:xfrm>
          <a:off x="2031999" y="4254981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1403381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45407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TF-IDF</a:t>
                      </a:r>
                      <a:r>
                        <a:rPr lang="en-US" altLang="ko-KR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matrix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Word Embedding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11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Sparse matrix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Dense matrix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5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빈도 수 기반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의미 기반 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(Distributional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hypothesis)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016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단어 자체 의미를 갖고있지 않음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다른 단어와의 관계를 갖고 있음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068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Training 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Training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685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가벼움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무거움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99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770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903126"/>
            <a:ext cx="11029615" cy="582908"/>
          </a:xfrm>
        </p:spPr>
        <p:txBody>
          <a:bodyPr>
            <a:normAutofit/>
          </a:bodyPr>
          <a:lstStyle/>
          <a:p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(Term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Frequency – Inverse Document </a:t>
            </a:r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Frequency)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6A5490-AF3F-2D42-89EE-86D36727AF87}"/>
                  </a:ext>
                </a:extLst>
              </p:cNvPr>
              <p:cNvSpPr txBox="1"/>
              <p:nvPr/>
            </p:nvSpPr>
            <p:spPr>
              <a:xfrm>
                <a:off x="993169" y="5516209"/>
                <a:ext cx="3937089" cy="3612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</a:rPr>
                      <m:t>𝑖𝑑𝑓</m:t>
                    </m:r>
                    <m:d>
                      <m:d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ko-KR" sz="1600" dirty="0"/>
                  <a:t> </a:t>
                </a:r>
                <a:endParaRPr kumimoji="1" lang="ko-KR" altLang="en-US" sz="16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6A5490-AF3F-2D42-89EE-86D36727AF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169" y="5516209"/>
                <a:ext cx="3937089" cy="361253"/>
              </a:xfrm>
              <a:prstGeom prst="rect">
                <a:avLst/>
              </a:prstGeom>
              <a:blipFill>
                <a:blip r:embed="rId2"/>
                <a:stretch>
                  <a:fillRect l="-2477" b="-1864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48357863-51DA-A14E-8101-21DAF02B0BA4}"/>
              </a:ext>
            </a:extLst>
          </p:cNvPr>
          <p:cNvSpPr txBox="1">
            <a:spLocks/>
          </p:cNvSpPr>
          <p:nvPr/>
        </p:nvSpPr>
        <p:spPr>
          <a:xfrm>
            <a:off x="926494" y="5877462"/>
            <a:ext cx="3986869" cy="541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TF-IDF =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 *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6494" y="2416763"/>
            <a:ext cx="3094117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먹고 싶은 사과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먹고 싶은 바나나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길고 노란 바나나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바나나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문서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4: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저는 과일이 좋아요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999398"/>
              </p:ext>
            </p:extLst>
          </p:nvPr>
        </p:nvGraphicFramePr>
        <p:xfrm>
          <a:off x="5320629" y="2486034"/>
          <a:ext cx="595788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25793">
                  <a:extLst>
                    <a:ext uri="{9D8B030D-6E8A-4147-A177-3AD203B41FA5}">
                      <a16:colId xmlns:a16="http://schemas.microsoft.com/office/drawing/2014/main" val="2875882712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91081862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332851404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4873867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2612824324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2795690636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104731023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80652586"/>
                    </a:ext>
                  </a:extLst>
                </a:gridCol>
                <a:gridCol w="541655">
                  <a:extLst>
                    <a:ext uri="{9D8B030D-6E8A-4147-A177-3AD203B41FA5}">
                      <a16:colId xmlns:a16="http://schemas.microsoft.com/office/drawing/2014/main" val="3539726263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9736770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과일이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길고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노란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먹고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바나나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사과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싶은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저는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좋아요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50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07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56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85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</a:t>
                      </a:r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584293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457367" y="4315880"/>
            <a:ext cx="545151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t): 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특정 문서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특정 단어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등장 횟수</a:t>
            </a:r>
            <a:endParaRPr kumimoji="1" lang="en-US" altLang="ko-KR" sz="1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(t): 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특정 단어 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가 등장한 문서의 수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(d, t): </a:t>
            </a:r>
            <a:r>
              <a:rPr kumimoji="1" lang="en-US" altLang="ko-KR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df</a:t>
            </a:r>
            <a:r>
              <a:rPr kumimoji="1"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(t)</a:t>
            </a:r>
            <a:r>
              <a:rPr kumimoji="1"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 반비례하는 수</a:t>
            </a:r>
            <a:endParaRPr kumimoji="1" lang="en-US" altLang="ko-KR" sz="1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398292"/>
              </p:ext>
            </p:extLst>
          </p:nvPr>
        </p:nvGraphicFramePr>
        <p:xfrm>
          <a:off x="5320629" y="4916044"/>
          <a:ext cx="614838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0993">
                  <a:extLst>
                    <a:ext uri="{9D8B030D-6E8A-4147-A177-3AD203B41FA5}">
                      <a16:colId xmlns:a16="http://schemas.microsoft.com/office/drawing/2014/main" val="2875882712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91081862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332851404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4873867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2612824324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2795690636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104731023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80652586"/>
                    </a:ext>
                  </a:extLst>
                </a:gridCol>
                <a:gridCol w="624205">
                  <a:extLst>
                    <a:ext uri="{9D8B030D-6E8A-4147-A177-3AD203B41FA5}">
                      <a16:colId xmlns:a16="http://schemas.microsoft.com/office/drawing/2014/main" val="3539726263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9736770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과일이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길고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노란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먹고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바나나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사과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싶은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저는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좋아요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50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07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0.2876</a:t>
                      </a:r>
                      <a:endParaRPr lang="ko-KR" altLang="en-US" sz="105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56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0.5753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85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0.6931</a:t>
                      </a:r>
                      <a:endParaRPr lang="ko-KR" altLang="en-US" sz="105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584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13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오른쪽 화살표 10"/>
          <p:cNvSpPr/>
          <p:nvPr/>
        </p:nvSpPr>
        <p:spPr>
          <a:xfrm>
            <a:off x="1823957" y="5895975"/>
            <a:ext cx="2295525" cy="34290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 분석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텍스트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CFD26E2-2176-8C43-8502-FF3E71C6FD1F}"/>
              </a:ext>
            </a:extLst>
          </p:cNvPr>
          <p:cNvSpPr txBox="1">
            <a:spLocks/>
          </p:cNvSpPr>
          <p:nvPr/>
        </p:nvSpPr>
        <p:spPr>
          <a:xfrm>
            <a:off x="581192" y="1960124"/>
            <a:ext cx="6840886" cy="34215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 Embedding</a:t>
            </a:r>
          </a:p>
          <a:p>
            <a:pPr lvl="1"/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방법론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Word2Vec,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FastText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…</a:t>
            </a:r>
          </a:p>
          <a:p>
            <a:pPr lvl="1"/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비슷한 위치에 등장하는 단어들은 비슷한 의미를 가진다</a:t>
            </a:r>
            <a:endParaRPr kumimoji="1"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en-US" altLang="ko-KR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단어의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‘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’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다차원 공간에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분산화하는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ko-KR" alt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방법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주변에 있는 단어로 중간 단어 예측하기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중간 단어로 주변 단어 예측하기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10EAE-F6BE-E249-B4EF-9E8AA77A8032}"/>
              </a:ext>
            </a:extLst>
          </p:cNvPr>
          <p:cNvSpPr txBox="1"/>
          <p:nvPr/>
        </p:nvSpPr>
        <p:spPr>
          <a:xfrm>
            <a:off x="6096000" y="3466822"/>
            <a:ext cx="2045753" cy="29803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</a:t>
            </a:r>
            <a:r>
              <a:rPr kumimoji="1" lang="en-US" altLang="ko-KR" sz="1200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sat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</p:txBody>
      </p:sp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9149A2D4-C0C9-C847-819C-95FF55853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5804"/>
              </p:ext>
            </p:extLst>
          </p:nvPr>
        </p:nvGraphicFramePr>
        <p:xfrm>
          <a:off x="8284789" y="3271838"/>
          <a:ext cx="3727532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430">
                  <a:extLst>
                    <a:ext uri="{9D8B030D-6E8A-4147-A177-3AD203B41FA5}">
                      <a16:colId xmlns:a16="http://schemas.microsoft.com/office/drawing/2014/main" val="1152344880"/>
                    </a:ext>
                  </a:extLst>
                </a:gridCol>
                <a:gridCol w="2446102">
                  <a:extLst>
                    <a:ext uri="{9D8B030D-6E8A-4147-A177-3AD203B41FA5}">
                      <a16:colId xmlns:a16="http://schemas.microsoft.com/office/drawing/2014/main" val="61066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Center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Context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89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125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0, 1, 0, 0, 0, 0], 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54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1, 0, 0, 0, 0, 0], [0, 0, 0, 1, 0, 0, 0], 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787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0], 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046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0], [0, 0, 0, 1, 0, 0, 0], [0, 0, 0, 0, 0, 1,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544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1, 0,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511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36726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3C4FF39-2D9F-AE45-ADAB-FC719F9E0B98}"/>
              </a:ext>
            </a:extLst>
          </p:cNvPr>
          <p:cNvSpPr txBox="1"/>
          <p:nvPr/>
        </p:nvSpPr>
        <p:spPr>
          <a:xfrm>
            <a:off x="7921487" y="6329656"/>
            <a:ext cx="3211135" cy="4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예문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The fat cat sat on the mat window=2</a:t>
            </a:r>
          </a:p>
        </p:txBody>
      </p:sp>
      <p:sp>
        <p:nvSpPr>
          <p:cNvPr id="3" name="모서리가 둥근 직사각형 2"/>
          <p:cNvSpPr/>
          <p:nvPr/>
        </p:nvSpPr>
        <p:spPr>
          <a:xfrm>
            <a:off x="333375" y="5581650"/>
            <a:ext cx="1304925" cy="8601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Context</a:t>
            </a:r>
          </a:p>
          <a:p>
            <a:pPr algn="ctr"/>
            <a:r>
              <a:rPr lang="en-US" altLang="ko-KR" dirty="0" smtClean="0"/>
              <a:t>Word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191000" y="5581650"/>
            <a:ext cx="1304925" cy="8601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Center Word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381250" y="5625793"/>
            <a:ext cx="1082537" cy="815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Machine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464700" y="512137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Training</a:t>
            </a:r>
            <a:endParaRPr lang="ko-KR" altLang="en-US" dirty="0"/>
          </a:p>
        </p:txBody>
      </p:sp>
      <p:graphicFrame>
        <p:nvGraphicFramePr>
          <p:cNvPr id="17" name="표 72">
            <a:extLst>
              <a:ext uri="{FF2B5EF4-FFF2-40B4-BE49-F238E27FC236}">
                <a16:creationId xmlns:a16="http://schemas.microsoft.com/office/drawing/2014/main" id="{CF0F13CD-EFF9-4249-8F3F-AC0B1B64D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108581"/>
              </p:ext>
            </p:extLst>
          </p:nvPr>
        </p:nvGraphicFramePr>
        <p:xfrm>
          <a:off x="8921801" y="2697030"/>
          <a:ext cx="1978025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</a:tblGrid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</a:tbl>
          </a:graphicData>
        </a:graphic>
      </p:graphicFrame>
      <p:sp>
        <p:nvSpPr>
          <p:cNvPr id="18" name="내용 개체 틀 3">
            <a:extLst>
              <a:ext uri="{FF2B5EF4-FFF2-40B4-BE49-F238E27FC236}">
                <a16:creationId xmlns:a16="http://schemas.microsoft.com/office/drawing/2014/main" id="{6F150B19-056D-DA43-BD48-D35856760C6B}"/>
              </a:ext>
            </a:extLst>
          </p:cNvPr>
          <p:cNvSpPr txBox="1">
            <a:spLocks/>
          </p:cNvSpPr>
          <p:nvPr/>
        </p:nvSpPr>
        <p:spPr>
          <a:xfrm>
            <a:off x="9020858" y="2078291"/>
            <a:ext cx="1779910" cy="575542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sz="12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Word Embedding </a:t>
            </a:r>
            <a:r>
              <a:rPr kumimoji="1" lang="ko-KR" altLang="en-US" sz="12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결과</a:t>
            </a:r>
            <a:endParaRPr kumimoji="1" lang="en-US" altLang="ko-KR" sz="1200" dirty="0" smtClean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 algn="ctr">
              <a:buNone/>
            </a:pPr>
            <a:r>
              <a:rPr kumimoji="1" lang="en-US" altLang="ko-KR" sz="12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V(cat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8796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2462E-A65B-2A48-BDD9-096DD3E4B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4B862B-503F-9A4F-88D9-19F8BD332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25545"/>
            <a:ext cx="11029615" cy="4337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단어의 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‘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의미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’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다차원 공간에 </a:t>
            </a:r>
            <a:r>
              <a:rPr kumimoji="1" lang="ko-KR" altLang="en-US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분산화하는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ko-KR" altLang="en-US" sz="14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방법</a:t>
            </a:r>
            <a:endParaRPr kumimoji="1" lang="en-US" altLang="ko-KR" sz="1400" dirty="0" smtClean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비슷한 위치에 등장하는 단어들은 비슷한 의미를 </a:t>
            </a:r>
            <a:r>
              <a:rPr kumimoji="1" lang="ko-KR" altLang="en-US" sz="14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가진다</a:t>
            </a:r>
            <a:endParaRPr kumimoji="1"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CBOW vs Skip-Gram</a:t>
            </a:r>
          </a:p>
          <a:p>
            <a:pPr>
              <a:lnSpc>
                <a:spcPct val="150000"/>
              </a:lnSpc>
            </a:pP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CBOW(Continuous Bag of Words)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주변에 있는 단어로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중간에 있는 단어를 예측하는 방법</a:t>
            </a:r>
            <a:endParaRPr kumimoji="1"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Center word : 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중간에 있는 단어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Context word : 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주변에 있는 단어</a:t>
            </a:r>
            <a:endParaRPr kumimoji="1"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window : center word</a:t>
            </a:r>
            <a:r>
              <a:rPr kumimoji="1" lang="ko-KR" altLang="en-US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예측하기 위해 앞뒤로 몇 개의 단어를 볼지 정하는 범위</a:t>
            </a:r>
            <a:endParaRPr kumimoji="1"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210EAE-F6BE-E249-B4EF-9E8AA77A8032}"/>
              </a:ext>
            </a:extLst>
          </p:cNvPr>
          <p:cNvSpPr txBox="1"/>
          <p:nvPr/>
        </p:nvSpPr>
        <p:spPr>
          <a:xfrm>
            <a:off x="6250378" y="2168621"/>
            <a:ext cx="2045753" cy="29803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cat sat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 on</a:t>
            </a:r>
            <a:r>
              <a:rPr kumimoji="1" lang="en-US" altLang="ko-KR" sz="1200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>
              <a:lnSpc>
                <a:spcPct val="229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The fat cat sat </a:t>
            </a:r>
            <a:r>
              <a:rPr kumimoji="1" lang="en-US" altLang="ko-KR" sz="12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2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9149A2D4-C0C9-C847-819C-95FF55853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894022"/>
              </p:ext>
            </p:extLst>
          </p:nvPr>
        </p:nvGraphicFramePr>
        <p:xfrm>
          <a:off x="8439167" y="1973637"/>
          <a:ext cx="3727532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430">
                  <a:extLst>
                    <a:ext uri="{9D8B030D-6E8A-4147-A177-3AD203B41FA5}">
                      <a16:colId xmlns:a16="http://schemas.microsoft.com/office/drawing/2014/main" val="1152344880"/>
                    </a:ext>
                  </a:extLst>
                </a:gridCol>
                <a:gridCol w="2446102">
                  <a:extLst>
                    <a:ext uri="{9D8B030D-6E8A-4147-A177-3AD203B41FA5}">
                      <a16:colId xmlns:a16="http://schemas.microsoft.com/office/drawing/2014/main" val="61066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Center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Context Word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89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125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0, 1, 0, 0, 0, 0], 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54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[1, 0, 0, 0, 0, 0, 0], [0, 1, 0, 0, 0, 0, 0], [0, 0, 0, 1, 0, 0, 0], 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787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1, 0,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1, 0, 0, 0, 0, 0], [0, 0, 1, 0, 0, 0, 0], 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046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1, 0, 0, 0, 0], [0, 0, 0, 1, 0, 0, 0], [0, 0, 0, 0, 0, 1,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544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1, 0, 0], 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511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0, 0, 1]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[0, 0, 0, 0, 1, 0, 0], [0, 0, 0, 0, 0, 1, 0]</a:t>
                      </a:r>
                      <a:endParaRPr lang="ko-KR" altLang="en-US" sz="105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3672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3C4FF39-2D9F-AE45-ADAB-FC719F9E0B98}"/>
              </a:ext>
            </a:extLst>
          </p:cNvPr>
          <p:cNvSpPr txBox="1"/>
          <p:nvPr/>
        </p:nvSpPr>
        <p:spPr>
          <a:xfrm>
            <a:off x="8075865" y="5031455"/>
            <a:ext cx="3211135" cy="4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29000"/>
              </a:lnSpc>
            </a:pP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예문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The fat cat sat on the mat window=2</a:t>
            </a:r>
          </a:p>
        </p:txBody>
      </p:sp>
    </p:spTree>
    <p:extLst>
      <p:ext uri="{BB962C8B-B14F-4D97-AF65-F5344CB8AC3E}">
        <p14:creationId xmlns:p14="http://schemas.microsoft.com/office/powerpoint/2010/main" val="12332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FFFDA-FACC-E24A-89E0-FF20979DE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cbow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AA7987-4BD0-C743-B799-06249704D10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209279"/>
            <a:ext cx="4555093" cy="770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예문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The </a:t>
            </a:r>
            <a:r>
              <a:rPr kumimoji="1" lang="en-US" altLang="ko-KR" sz="14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4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4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Center word : sat, Context word : {‘fat’, ‘cat’, ‘on’, ‘the}</a:t>
            </a:r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4B93149E-4F0A-804B-A370-AF7DFC129801}"/>
              </a:ext>
            </a:extLst>
          </p:cNvPr>
          <p:cNvSpPr txBox="1">
            <a:spLocks/>
          </p:cNvSpPr>
          <p:nvPr/>
        </p:nvSpPr>
        <p:spPr>
          <a:xfrm>
            <a:off x="1493333" y="3116335"/>
            <a:ext cx="979692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Input layer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E9FABD4-AE58-4A40-81E3-0A896DC201D3}"/>
              </a:ext>
            </a:extLst>
          </p:cNvPr>
          <p:cNvGrpSpPr/>
          <p:nvPr/>
        </p:nvGrpSpPr>
        <p:grpSpPr>
          <a:xfrm>
            <a:off x="581113" y="3586348"/>
            <a:ext cx="1508944" cy="538591"/>
            <a:chOff x="581113" y="3586348"/>
            <a:chExt cx="1508944" cy="53859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25E610D-9F78-314F-80C5-881D4AA8E75E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내용 개체 틀 3">
              <a:extLst>
                <a:ext uri="{FF2B5EF4-FFF2-40B4-BE49-F238E27FC236}">
                  <a16:creationId xmlns:a16="http://schemas.microsoft.com/office/drawing/2014/main" id="{8B5A0B50-FEF2-4040-B9AA-4FB43DDC3262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30814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fat (one-hot vector)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798DBC3-3743-4A4C-8E61-A40EAC01C27E}"/>
              </a:ext>
            </a:extLst>
          </p:cNvPr>
          <p:cNvGrpSpPr/>
          <p:nvPr/>
        </p:nvGrpSpPr>
        <p:grpSpPr>
          <a:xfrm>
            <a:off x="581113" y="4232298"/>
            <a:ext cx="1508944" cy="538591"/>
            <a:chOff x="581113" y="3586348"/>
            <a:chExt cx="1508944" cy="53859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F80F5CA-DC15-624C-8301-9139CF07D49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내용 개체 틀 3">
              <a:extLst>
                <a:ext uri="{FF2B5EF4-FFF2-40B4-BE49-F238E27FC236}">
                  <a16:creationId xmlns:a16="http://schemas.microsoft.com/office/drawing/2014/main" id="{95B541F1-CF2A-9440-9F86-778694A06A10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51652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cat (one-hot vector)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F8B8F5-0B0B-2A4B-ACB2-4504855CB98F}"/>
              </a:ext>
            </a:extLst>
          </p:cNvPr>
          <p:cNvGrpSpPr/>
          <p:nvPr/>
        </p:nvGrpSpPr>
        <p:grpSpPr>
          <a:xfrm>
            <a:off x="581113" y="4904987"/>
            <a:ext cx="1508944" cy="538591"/>
            <a:chOff x="581113" y="3586348"/>
            <a:chExt cx="1508944" cy="538591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B8E6115-FA4A-2943-993C-55D6609AF472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내용 개체 틀 3">
              <a:extLst>
                <a:ext uri="{FF2B5EF4-FFF2-40B4-BE49-F238E27FC236}">
                  <a16:creationId xmlns:a16="http://schemas.microsoft.com/office/drawing/2014/main" id="{B12ACD76-9C45-2C48-8885-DD631FCA94AA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29210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on (one-hot vector)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1556DF7-D9B4-7448-B1F0-1C5D24C3BDAA}"/>
              </a:ext>
            </a:extLst>
          </p:cNvPr>
          <p:cNvGrpSpPr/>
          <p:nvPr/>
        </p:nvGrpSpPr>
        <p:grpSpPr>
          <a:xfrm>
            <a:off x="581113" y="5557878"/>
            <a:ext cx="1508944" cy="538591"/>
            <a:chOff x="581113" y="3586348"/>
            <a:chExt cx="1508944" cy="5385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495704C-3AA7-374A-8B9B-A37E56BEE09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" name="내용 개체 틀 3">
              <a:extLst>
                <a:ext uri="{FF2B5EF4-FFF2-40B4-BE49-F238E27FC236}">
                  <a16:creationId xmlns:a16="http://schemas.microsoft.com/office/drawing/2014/main" id="{B585FE27-3DCA-894D-9BBA-52C149AFA6CC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66080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the (one-hot vector)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EABC8D-8396-EF43-8F29-9F7B8FC59DAA}"/>
              </a:ext>
            </a:extLst>
          </p:cNvPr>
          <p:cNvSpPr/>
          <p:nvPr/>
        </p:nvSpPr>
        <p:spPr>
          <a:xfrm>
            <a:off x="4190589" y="4208179"/>
            <a:ext cx="178130" cy="7952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내용 개체 틀 3">
            <a:extLst>
              <a:ext uri="{FF2B5EF4-FFF2-40B4-BE49-F238E27FC236}">
                <a16:creationId xmlns:a16="http://schemas.microsoft.com/office/drawing/2014/main" id="{65042173-B6EF-4549-ACC0-26492BD1932A}"/>
              </a:ext>
            </a:extLst>
          </p:cNvPr>
          <p:cNvSpPr txBox="1">
            <a:spLocks/>
          </p:cNvSpPr>
          <p:nvPr/>
        </p:nvSpPr>
        <p:spPr>
          <a:xfrm>
            <a:off x="3587928" y="3664716"/>
            <a:ext cx="1331262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Projection layer</a:t>
            </a:r>
          </a:p>
        </p:txBody>
      </p:sp>
      <p:sp>
        <p:nvSpPr>
          <p:cNvPr id="25" name="내용 개체 틀 3">
            <a:extLst>
              <a:ext uri="{FF2B5EF4-FFF2-40B4-BE49-F238E27FC236}">
                <a16:creationId xmlns:a16="http://schemas.microsoft.com/office/drawing/2014/main" id="{F3A4BC77-107A-F845-9E64-BCC1B93799A8}"/>
              </a:ext>
            </a:extLst>
          </p:cNvPr>
          <p:cNvSpPr txBox="1">
            <a:spLocks/>
          </p:cNvSpPr>
          <p:nvPr/>
        </p:nvSpPr>
        <p:spPr>
          <a:xfrm>
            <a:off x="5807690" y="3896380"/>
            <a:ext cx="1111138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Output layer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DD1B250-4F15-D246-8C2F-03792DFD1968}"/>
              </a:ext>
            </a:extLst>
          </p:cNvPr>
          <p:cNvGrpSpPr/>
          <p:nvPr/>
        </p:nvGrpSpPr>
        <p:grpSpPr>
          <a:xfrm>
            <a:off x="6273784" y="4330768"/>
            <a:ext cx="1631074" cy="538591"/>
            <a:chOff x="1911927" y="3586348"/>
            <a:chExt cx="1631074" cy="538591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2A1A945-2849-5E40-B5CE-E3E44CEE978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내용 개체 틀 3">
              <a:extLst>
                <a:ext uri="{FF2B5EF4-FFF2-40B4-BE49-F238E27FC236}">
                  <a16:creationId xmlns:a16="http://schemas.microsoft.com/office/drawing/2014/main" id="{C9CE4C4B-2116-144C-82D7-D65F8C6C745F}"/>
                </a:ext>
              </a:extLst>
            </p:cNvPr>
            <p:cNvSpPr txBox="1">
              <a:spLocks/>
            </p:cNvSpPr>
            <p:nvPr/>
          </p:nvSpPr>
          <p:spPr>
            <a:xfrm>
              <a:off x="2196157" y="3669843"/>
              <a:ext cx="1346844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sat (one-hot vector)</a:t>
              </a:r>
            </a:p>
          </p:txBody>
        </p:sp>
      </p:grpSp>
      <p:sp>
        <p:nvSpPr>
          <p:cNvPr id="29" name="내용 개체 틀 3">
            <a:extLst>
              <a:ext uri="{FF2B5EF4-FFF2-40B4-BE49-F238E27FC236}">
                <a16:creationId xmlns:a16="http://schemas.microsoft.com/office/drawing/2014/main" id="{0DDE3ECC-E158-D542-A39E-C719D23480A7}"/>
              </a:ext>
            </a:extLst>
          </p:cNvPr>
          <p:cNvSpPr txBox="1">
            <a:spLocks/>
          </p:cNvSpPr>
          <p:nvPr/>
        </p:nvSpPr>
        <p:spPr>
          <a:xfrm>
            <a:off x="7055717" y="1943706"/>
            <a:ext cx="3309880" cy="1506246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Context word 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개수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V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Projection layer 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크기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M (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사용자 지정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가중치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matrix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W, W’ = V * M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CBOW </a:t>
            </a:r>
            <a:r>
              <a:rPr kumimoji="1"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목표 </a:t>
            </a: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W, W’</a:t>
            </a:r>
            <a:r>
              <a:rPr kumimoji="1"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학습</a:t>
            </a:r>
            <a:endParaRPr kumimoji="1" lang="en-US" altLang="ko-KR" sz="1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id="{6BF45B2A-E4DC-B94C-A77B-E977228F16EF}"/>
              </a:ext>
            </a:extLst>
          </p:cNvPr>
          <p:cNvCxnSpPr>
            <a:stCxn id="5" idx="0"/>
            <a:endCxn id="22" idx="0"/>
          </p:cNvCxnSpPr>
          <p:nvPr/>
        </p:nvCxnSpPr>
        <p:spPr>
          <a:xfrm>
            <a:off x="2000992" y="3586348"/>
            <a:ext cx="2278662" cy="6218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43B27F24-A40F-B34F-9FC8-A60C6020D9CA}"/>
              </a:ext>
            </a:extLst>
          </p:cNvPr>
          <p:cNvCxnSpPr>
            <a:cxnSpLocks/>
            <a:stCxn id="5" idx="2"/>
            <a:endCxn id="22" idx="2"/>
          </p:cNvCxnSpPr>
          <p:nvPr/>
        </p:nvCxnSpPr>
        <p:spPr>
          <a:xfrm>
            <a:off x="2000992" y="4124939"/>
            <a:ext cx="2278662" cy="8785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[R] 34">
            <a:extLst>
              <a:ext uri="{FF2B5EF4-FFF2-40B4-BE49-F238E27FC236}">
                <a16:creationId xmlns:a16="http://schemas.microsoft.com/office/drawing/2014/main" id="{C0E394ED-94DF-3041-AD0E-9FBFC6763318}"/>
              </a:ext>
            </a:extLst>
          </p:cNvPr>
          <p:cNvCxnSpPr>
            <a:cxnSpLocks/>
            <a:stCxn id="13" idx="0"/>
            <a:endCxn id="22" idx="0"/>
          </p:cNvCxnSpPr>
          <p:nvPr/>
        </p:nvCxnSpPr>
        <p:spPr>
          <a:xfrm flipV="1">
            <a:off x="2000992" y="4208179"/>
            <a:ext cx="2278662" cy="24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17CC6B92-8A42-514D-99F5-2284953BBFC8}"/>
              </a:ext>
            </a:extLst>
          </p:cNvPr>
          <p:cNvCxnSpPr>
            <a:cxnSpLocks/>
            <a:stCxn id="13" idx="2"/>
            <a:endCxn id="22" idx="2"/>
          </p:cNvCxnSpPr>
          <p:nvPr/>
        </p:nvCxnSpPr>
        <p:spPr>
          <a:xfrm>
            <a:off x="2000992" y="4770889"/>
            <a:ext cx="2278662" cy="232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6F252B99-1A3E-DB49-8A1D-99EC342A6E97}"/>
              </a:ext>
            </a:extLst>
          </p:cNvPr>
          <p:cNvCxnSpPr>
            <a:cxnSpLocks/>
            <a:stCxn id="16" idx="0"/>
            <a:endCxn id="22" idx="0"/>
          </p:cNvCxnSpPr>
          <p:nvPr/>
        </p:nvCxnSpPr>
        <p:spPr>
          <a:xfrm flipV="1">
            <a:off x="2000992" y="4208179"/>
            <a:ext cx="2278662" cy="6968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id="{68360245-4F05-2C42-9463-926E7F06F51D}"/>
              </a:ext>
            </a:extLst>
          </p:cNvPr>
          <p:cNvCxnSpPr>
            <a:cxnSpLocks/>
            <a:stCxn id="16" idx="2"/>
            <a:endCxn id="22" idx="2"/>
          </p:cNvCxnSpPr>
          <p:nvPr/>
        </p:nvCxnSpPr>
        <p:spPr>
          <a:xfrm flipV="1">
            <a:off x="2000992" y="5003457"/>
            <a:ext cx="2278662" cy="44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0CFA1EDF-49F4-0D43-8EA5-45F67165905C}"/>
              </a:ext>
            </a:extLst>
          </p:cNvPr>
          <p:cNvCxnSpPr>
            <a:cxnSpLocks/>
            <a:stCxn id="19" idx="0"/>
            <a:endCxn id="22" idx="0"/>
          </p:cNvCxnSpPr>
          <p:nvPr/>
        </p:nvCxnSpPr>
        <p:spPr>
          <a:xfrm flipV="1">
            <a:off x="2000992" y="4208179"/>
            <a:ext cx="2278662" cy="13496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9386530E-9EFB-CB4F-AFCC-4384C36C61DD}"/>
              </a:ext>
            </a:extLst>
          </p:cNvPr>
          <p:cNvCxnSpPr>
            <a:cxnSpLocks/>
            <a:stCxn id="19" idx="2"/>
            <a:endCxn id="22" idx="2"/>
          </p:cNvCxnSpPr>
          <p:nvPr/>
        </p:nvCxnSpPr>
        <p:spPr>
          <a:xfrm flipV="1">
            <a:off x="2000992" y="5003457"/>
            <a:ext cx="2278662" cy="10930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55CA881F-B381-1145-BAE7-57E5A0FD4541}"/>
              </a:ext>
            </a:extLst>
          </p:cNvPr>
          <p:cNvCxnSpPr>
            <a:cxnSpLocks/>
            <a:stCxn id="22" idx="0"/>
            <a:endCxn id="27" idx="0"/>
          </p:cNvCxnSpPr>
          <p:nvPr/>
        </p:nvCxnSpPr>
        <p:spPr>
          <a:xfrm>
            <a:off x="4279654" y="4208179"/>
            <a:ext cx="2083195" cy="1225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837CA8B3-AA1B-D847-A153-28199C5A0AC6}"/>
              </a:ext>
            </a:extLst>
          </p:cNvPr>
          <p:cNvCxnSpPr>
            <a:cxnSpLocks/>
            <a:stCxn id="22" idx="2"/>
            <a:endCxn id="27" idx="2"/>
          </p:cNvCxnSpPr>
          <p:nvPr/>
        </p:nvCxnSpPr>
        <p:spPr>
          <a:xfrm flipV="1">
            <a:off x="4279654" y="4869359"/>
            <a:ext cx="2083195" cy="134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내용 개체 틀 3">
            <a:extLst>
              <a:ext uri="{FF2B5EF4-FFF2-40B4-BE49-F238E27FC236}">
                <a16:creationId xmlns:a16="http://schemas.microsoft.com/office/drawing/2014/main" id="{F7142770-568A-B240-A075-C0E895AF87E8}"/>
              </a:ext>
            </a:extLst>
          </p:cNvPr>
          <p:cNvSpPr txBox="1">
            <a:spLocks/>
          </p:cNvSpPr>
          <p:nvPr/>
        </p:nvSpPr>
        <p:spPr>
          <a:xfrm>
            <a:off x="2913338" y="3378056"/>
            <a:ext cx="365806" cy="373885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</a:t>
            </a:r>
          </a:p>
        </p:txBody>
      </p:sp>
      <p:sp>
        <p:nvSpPr>
          <p:cNvPr id="70" name="내용 개체 틀 3">
            <a:extLst>
              <a:ext uri="{FF2B5EF4-FFF2-40B4-BE49-F238E27FC236}">
                <a16:creationId xmlns:a16="http://schemas.microsoft.com/office/drawing/2014/main" id="{38F844A5-B53E-7C4F-ABB1-D19152DC1951}"/>
              </a:ext>
            </a:extLst>
          </p:cNvPr>
          <p:cNvSpPr txBox="1">
            <a:spLocks/>
          </p:cNvSpPr>
          <p:nvPr/>
        </p:nvSpPr>
        <p:spPr>
          <a:xfrm>
            <a:off x="5138348" y="3842857"/>
            <a:ext cx="417102" cy="373885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W’</a:t>
            </a:r>
          </a:p>
        </p:txBody>
      </p:sp>
      <p:sp>
        <p:nvSpPr>
          <p:cNvPr id="71" name="내용 개체 틀 3">
            <a:extLst>
              <a:ext uri="{FF2B5EF4-FFF2-40B4-BE49-F238E27FC236}">
                <a16:creationId xmlns:a16="http://schemas.microsoft.com/office/drawing/2014/main" id="{570049B8-A04A-3F48-A797-1AFF4BF9D6F9}"/>
              </a:ext>
            </a:extLst>
          </p:cNvPr>
          <p:cNvSpPr txBox="1">
            <a:spLocks/>
          </p:cNvSpPr>
          <p:nvPr/>
        </p:nvSpPr>
        <p:spPr>
          <a:xfrm>
            <a:off x="6054017" y="5419004"/>
            <a:ext cx="575799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X(cat)</a:t>
            </a:r>
          </a:p>
        </p:txBody>
      </p:sp>
      <p:graphicFrame>
        <p:nvGraphicFramePr>
          <p:cNvPr id="72" name="표 72">
            <a:extLst>
              <a:ext uri="{FF2B5EF4-FFF2-40B4-BE49-F238E27FC236}">
                <a16:creationId xmlns:a16="http://schemas.microsoft.com/office/drawing/2014/main" id="{688FBF35-1665-8E43-9C29-8659D63708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790267"/>
              </p:ext>
            </p:extLst>
          </p:nvPr>
        </p:nvGraphicFramePr>
        <p:xfrm>
          <a:off x="5633987" y="5852629"/>
          <a:ext cx="145796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60577039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59790654"/>
                    </a:ext>
                  </a:extLst>
                </a:gridCol>
              </a:tblGrid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</a:tbl>
          </a:graphicData>
        </a:graphic>
      </p:graphicFrame>
      <p:sp>
        <p:nvSpPr>
          <p:cNvPr id="73" name="내용 개체 틀 3">
            <a:extLst>
              <a:ext uri="{FF2B5EF4-FFF2-40B4-BE49-F238E27FC236}">
                <a16:creationId xmlns:a16="http://schemas.microsoft.com/office/drawing/2014/main" id="{728D7BCA-241B-2F43-9704-DFE8E86AEB8F}"/>
              </a:ext>
            </a:extLst>
          </p:cNvPr>
          <p:cNvSpPr txBox="1">
            <a:spLocks/>
          </p:cNvSpPr>
          <p:nvPr/>
        </p:nvSpPr>
        <p:spPr>
          <a:xfrm>
            <a:off x="8276791" y="4603731"/>
            <a:ext cx="700833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W(v*m)</a:t>
            </a:r>
          </a:p>
        </p:txBody>
      </p:sp>
      <p:graphicFrame>
        <p:nvGraphicFramePr>
          <p:cNvPr id="74" name="표 72">
            <a:extLst>
              <a:ext uri="{FF2B5EF4-FFF2-40B4-BE49-F238E27FC236}">
                <a16:creationId xmlns:a16="http://schemas.microsoft.com/office/drawing/2014/main" id="{B10F84C3-A0F2-C74B-AAD7-042635CCAD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798885"/>
              </p:ext>
            </p:extLst>
          </p:nvPr>
        </p:nvGraphicFramePr>
        <p:xfrm>
          <a:off x="7610330" y="5003457"/>
          <a:ext cx="1978025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1.9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1.2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130124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2957233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700002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355010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9248296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553036"/>
                  </a:ext>
                </a:extLst>
              </a:tr>
            </a:tbl>
          </a:graphicData>
        </a:graphic>
      </p:graphicFrame>
      <p:sp>
        <p:nvSpPr>
          <p:cNvPr id="77" name="내용 개체 틀 3">
            <a:extLst>
              <a:ext uri="{FF2B5EF4-FFF2-40B4-BE49-F238E27FC236}">
                <a16:creationId xmlns:a16="http://schemas.microsoft.com/office/drawing/2014/main" id="{6F150B19-056D-DA43-BD48-D35856760C6B}"/>
              </a:ext>
            </a:extLst>
          </p:cNvPr>
          <p:cNvSpPr txBox="1">
            <a:spLocks/>
          </p:cNvSpPr>
          <p:nvPr/>
        </p:nvSpPr>
        <p:spPr>
          <a:xfrm>
            <a:off x="10716773" y="5443578"/>
            <a:ext cx="580608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V(cat)</a:t>
            </a:r>
          </a:p>
        </p:txBody>
      </p:sp>
      <p:graphicFrame>
        <p:nvGraphicFramePr>
          <p:cNvPr id="78" name="표 72">
            <a:extLst>
              <a:ext uri="{FF2B5EF4-FFF2-40B4-BE49-F238E27FC236}">
                <a16:creationId xmlns:a16="http://schemas.microsoft.com/office/drawing/2014/main" id="{CF0F13CD-EFF9-4249-8F3F-AC0B1B64D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607442"/>
              </p:ext>
            </p:extLst>
          </p:nvPr>
        </p:nvGraphicFramePr>
        <p:xfrm>
          <a:off x="9895792" y="5857056"/>
          <a:ext cx="1978025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</a:tblGrid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15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FFFDA-FACC-E24A-89E0-FF20979DE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cbow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AA7987-4BD0-C743-B799-06249704D10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209279"/>
            <a:ext cx="4555093" cy="770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예문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The </a:t>
            </a:r>
            <a:r>
              <a:rPr kumimoji="1" lang="en-US" altLang="ko-KR" sz="14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fat cat </a:t>
            </a:r>
            <a:r>
              <a:rPr kumimoji="1" lang="en-US" altLang="ko-KR" sz="1400" b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sat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4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on the 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Center word : sat, Context word : {‘fat’, ‘cat’, ‘on’, ‘the}</a:t>
            </a:r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4B93149E-4F0A-804B-A370-AF7DFC129801}"/>
              </a:ext>
            </a:extLst>
          </p:cNvPr>
          <p:cNvSpPr txBox="1">
            <a:spLocks/>
          </p:cNvSpPr>
          <p:nvPr/>
        </p:nvSpPr>
        <p:spPr>
          <a:xfrm>
            <a:off x="1493333" y="3116335"/>
            <a:ext cx="979692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Input layer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E9FABD4-AE58-4A40-81E3-0A896DC201D3}"/>
              </a:ext>
            </a:extLst>
          </p:cNvPr>
          <p:cNvGrpSpPr/>
          <p:nvPr/>
        </p:nvGrpSpPr>
        <p:grpSpPr>
          <a:xfrm>
            <a:off x="581113" y="3586348"/>
            <a:ext cx="1508944" cy="538591"/>
            <a:chOff x="581113" y="3586348"/>
            <a:chExt cx="1508944" cy="53859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25E610D-9F78-314F-80C5-881D4AA8E75E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내용 개체 틀 3">
              <a:extLst>
                <a:ext uri="{FF2B5EF4-FFF2-40B4-BE49-F238E27FC236}">
                  <a16:creationId xmlns:a16="http://schemas.microsoft.com/office/drawing/2014/main" id="{8B5A0B50-FEF2-4040-B9AA-4FB43DDC3262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30814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fat (one-hot vector)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798DBC3-3743-4A4C-8E61-A40EAC01C27E}"/>
              </a:ext>
            </a:extLst>
          </p:cNvPr>
          <p:cNvGrpSpPr/>
          <p:nvPr/>
        </p:nvGrpSpPr>
        <p:grpSpPr>
          <a:xfrm>
            <a:off x="581113" y="4232298"/>
            <a:ext cx="1508944" cy="538591"/>
            <a:chOff x="581113" y="3586348"/>
            <a:chExt cx="1508944" cy="53859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F80F5CA-DC15-624C-8301-9139CF07D49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내용 개체 틀 3">
              <a:extLst>
                <a:ext uri="{FF2B5EF4-FFF2-40B4-BE49-F238E27FC236}">
                  <a16:creationId xmlns:a16="http://schemas.microsoft.com/office/drawing/2014/main" id="{95B541F1-CF2A-9440-9F86-778694A06A10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51652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cat (one-hot vector)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F8B8F5-0B0B-2A4B-ACB2-4504855CB98F}"/>
              </a:ext>
            </a:extLst>
          </p:cNvPr>
          <p:cNvGrpSpPr/>
          <p:nvPr/>
        </p:nvGrpSpPr>
        <p:grpSpPr>
          <a:xfrm>
            <a:off x="581113" y="4904987"/>
            <a:ext cx="1508944" cy="538591"/>
            <a:chOff x="581113" y="3586348"/>
            <a:chExt cx="1508944" cy="538591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B8E6115-FA4A-2943-993C-55D6609AF472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내용 개체 틀 3">
              <a:extLst>
                <a:ext uri="{FF2B5EF4-FFF2-40B4-BE49-F238E27FC236}">
                  <a16:creationId xmlns:a16="http://schemas.microsoft.com/office/drawing/2014/main" id="{B12ACD76-9C45-2C48-8885-DD631FCA94AA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29210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on (one-hot vector)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1556DF7-D9B4-7448-B1F0-1C5D24C3BDAA}"/>
              </a:ext>
            </a:extLst>
          </p:cNvPr>
          <p:cNvGrpSpPr/>
          <p:nvPr/>
        </p:nvGrpSpPr>
        <p:grpSpPr>
          <a:xfrm>
            <a:off x="581113" y="5557878"/>
            <a:ext cx="1508944" cy="538591"/>
            <a:chOff x="581113" y="3586348"/>
            <a:chExt cx="1508944" cy="5385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495704C-3AA7-374A-8B9B-A37E56BEE09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" name="내용 개체 틀 3">
              <a:extLst>
                <a:ext uri="{FF2B5EF4-FFF2-40B4-BE49-F238E27FC236}">
                  <a16:creationId xmlns:a16="http://schemas.microsoft.com/office/drawing/2014/main" id="{B585FE27-3DCA-894D-9BBA-52C149AFA6CC}"/>
                </a:ext>
              </a:extLst>
            </p:cNvPr>
            <p:cNvSpPr txBox="1">
              <a:spLocks/>
            </p:cNvSpPr>
            <p:nvPr/>
          </p:nvSpPr>
          <p:spPr>
            <a:xfrm>
              <a:off x="581113" y="3684818"/>
              <a:ext cx="1366080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the (one-hot vector)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EABC8D-8396-EF43-8F29-9F7B8FC59DAA}"/>
              </a:ext>
            </a:extLst>
          </p:cNvPr>
          <p:cNvSpPr/>
          <p:nvPr/>
        </p:nvSpPr>
        <p:spPr>
          <a:xfrm>
            <a:off x="4190589" y="4208179"/>
            <a:ext cx="178130" cy="7952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내용 개체 틀 3">
            <a:extLst>
              <a:ext uri="{FF2B5EF4-FFF2-40B4-BE49-F238E27FC236}">
                <a16:creationId xmlns:a16="http://schemas.microsoft.com/office/drawing/2014/main" id="{65042173-B6EF-4549-ACC0-26492BD1932A}"/>
              </a:ext>
            </a:extLst>
          </p:cNvPr>
          <p:cNvSpPr txBox="1">
            <a:spLocks/>
          </p:cNvSpPr>
          <p:nvPr/>
        </p:nvSpPr>
        <p:spPr>
          <a:xfrm>
            <a:off x="3587928" y="3664716"/>
            <a:ext cx="1331262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Projection layer</a:t>
            </a:r>
          </a:p>
        </p:txBody>
      </p:sp>
      <p:sp>
        <p:nvSpPr>
          <p:cNvPr id="25" name="내용 개체 틀 3">
            <a:extLst>
              <a:ext uri="{FF2B5EF4-FFF2-40B4-BE49-F238E27FC236}">
                <a16:creationId xmlns:a16="http://schemas.microsoft.com/office/drawing/2014/main" id="{F3A4BC77-107A-F845-9E64-BCC1B93799A8}"/>
              </a:ext>
            </a:extLst>
          </p:cNvPr>
          <p:cNvSpPr txBox="1">
            <a:spLocks/>
          </p:cNvSpPr>
          <p:nvPr/>
        </p:nvSpPr>
        <p:spPr>
          <a:xfrm>
            <a:off x="5807690" y="3896380"/>
            <a:ext cx="1111138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Output layer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DD1B250-4F15-D246-8C2F-03792DFD1968}"/>
              </a:ext>
            </a:extLst>
          </p:cNvPr>
          <p:cNvGrpSpPr/>
          <p:nvPr/>
        </p:nvGrpSpPr>
        <p:grpSpPr>
          <a:xfrm>
            <a:off x="6273784" y="4330768"/>
            <a:ext cx="1631074" cy="538591"/>
            <a:chOff x="1911927" y="3586348"/>
            <a:chExt cx="1631074" cy="538591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2A1A945-2849-5E40-B5CE-E3E44CEE978A}"/>
                </a:ext>
              </a:extLst>
            </p:cNvPr>
            <p:cNvSpPr/>
            <p:nvPr/>
          </p:nvSpPr>
          <p:spPr>
            <a:xfrm>
              <a:off x="1911927" y="3586348"/>
              <a:ext cx="178130" cy="538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내용 개체 틀 3">
              <a:extLst>
                <a:ext uri="{FF2B5EF4-FFF2-40B4-BE49-F238E27FC236}">
                  <a16:creationId xmlns:a16="http://schemas.microsoft.com/office/drawing/2014/main" id="{C9CE4C4B-2116-144C-82D7-D65F8C6C745F}"/>
                </a:ext>
              </a:extLst>
            </p:cNvPr>
            <p:cNvSpPr txBox="1">
              <a:spLocks/>
            </p:cNvSpPr>
            <p:nvPr/>
          </p:nvSpPr>
          <p:spPr>
            <a:xfrm>
              <a:off x="2196157" y="3669843"/>
              <a:ext cx="1346844" cy="293414"/>
            </a:xfrm>
            <a:prstGeom prst="rect">
              <a:avLst/>
            </a:prstGeom>
            <a:noFill/>
          </p:spPr>
          <p:txBody>
            <a:bodyPr vert="horz" wrap="none" lIns="91440" tIns="45720" rIns="91440" bIns="45720" rtlCol="0" anchor="ctr">
              <a:spAutoFit/>
            </a:bodyPr>
            <a:lstStyle>
              <a:lvl1pPr marL="306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1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kumimoji="1" lang="en-US" altLang="ko-KR" sz="1000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sat (one-hot vector)</a:t>
              </a:r>
            </a:p>
          </p:txBody>
        </p:sp>
      </p:grpSp>
      <p:sp>
        <p:nvSpPr>
          <p:cNvPr id="29" name="내용 개체 틀 3">
            <a:extLst>
              <a:ext uri="{FF2B5EF4-FFF2-40B4-BE49-F238E27FC236}">
                <a16:creationId xmlns:a16="http://schemas.microsoft.com/office/drawing/2014/main" id="{0DDE3ECC-E158-D542-A39E-C719D23480A7}"/>
              </a:ext>
            </a:extLst>
          </p:cNvPr>
          <p:cNvSpPr txBox="1">
            <a:spLocks/>
          </p:cNvSpPr>
          <p:nvPr/>
        </p:nvSpPr>
        <p:spPr>
          <a:xfrm>
            <a:off x="7055717" y="1943706"/>
            <a:ext cx="3309880" cy="1506246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Context word 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개수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V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Projection layer 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크기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M (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사용자 지정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가중치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matrix</a:t>
            </a:r>
            <a:r>
              <a:rPr kumimoji="1"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W, W’ = V * M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CBOW </a:t>
            </a:r>
            <a:r>
              <a:rPr kumimoji="1"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목표 </a:t>
            </a: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W, W’</a:t>
            </a:r>
            <a:r>
              <a:rPr kumimoji="1"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학습</a:t>
            </a:r>
            <a:endParaRPr kumimoji="1" lang="en-US" altLang="ko-KR" sz="1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id="{6BF45B2A-E4DC-B94C-A77B-E977228F16EF}"/>
              </a:ext>
            </a:extLst>
          </p:cNvPr>
          <p:cNvCxnSpPr>
            <a:stCxn id="5" idx="0"/>
            <a:endCxn id="22" idx="0"/>
          </p:cNvCxnSpPr>
          <p:nvPr/>
        </p:nvCxnSpPr>
        <p:spPr>
          <a:xfrm>
            <a:off x="2000992" y="3586348"/>
            <a:ext cx="2278662" cy="6218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43B27F24-A40F-B34F-9FC8-A60C6020D9CA}"/>
              </a:ext>
            </a:extLst>
          </p:cNvPr>
          <p:cNvCxnSpPr>
            <a:cxnSpLocks/>
            <a:stCxn id="5" idx="2"/>
            <a:endCxn id="22" idx="2"/>
          </p:cNvCxnSpPr>
          <p:nvPr/>
        </p:nvCxnSpPr>
        <p:spPr>
          <a:xfrm>
            <a:off x="2000992" y="4124939"/>
            <a:ext cx="2278662" cy="8785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[R] 34">
            <a:extLst>
              <a:ext uri="{FF2B5EF4-FFF2-40B4-BE49-F238E27FC236}">
                <a16:creationId xmlns:a16="http://schemas.microsoft.com/office/drawing/2014/main" id="{C0E394ED-94DF-3041-AD0E-9FBFC6763318}"/>
              </a:ext>
            </a:extLst>
          </p:cNvPr>
          <p:cNvCxnSpPr>
            <a:cxnSpLocks/>
            <a:stCxn id="13" idx="0"/>
            <a:endCxn id="22" idx="0"/>
          </p:cNvCxnSpPr>
          <p:nvPr/>
        </p:nvCxnSpPr>
        <p:spPr>
          <a:xfrm flipV="1">
            <a:off x="2000992" y="4208179"/>
            <a:ext cx="2278662" cy="24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17CC6B92-8A42-514D-99F5-2284953BBFC8}"/>
              </a:ext>
            </a:extLst>
          </p:cNvPr>
          <p:cNvCxnSpPr>
            <a:cxnSpLocks/>
            <a:stCxn id="13" idx="2"/>
            <a:endCxn id="22" idx="2"/>
          </p:cNvCxnSpPr>
          <p:nvPr/>
        </p:nvCxnSpPr>
        <p:spPr>
          <a:xfrm>
            <a:off x="2000992" y="4770889"/>
            <a:ext cx="2278662" cy="232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6F252B99-1A3E-DB49-8A1D-99EC342A6E97}"/>
              </a:ext>
            </a:extLst>
          </p:cNvPr>
          <p:cNvCxnSpPr>
            <a:cxnSpLocks/>
            <a:stCxn id="16" idx="0"/>
            <a:endCxn id="22" idx="0"/>
          </p:cNvCxnSpPr>
          <p:nvPr/>
        </p:nvCxnSpPr>
        <p:spPr>
          <a:xfrm flipV="1">
            <a:off x="2000992" y="4208179"/>
            <a:ext cx="2278662" cy="6968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id="{68360245-4F05-2C42-9463-926E7F06F51D}"/>
              </a:ext>
            </a:extLst>
          </p:cNvPr>
          <p:cNvCxnSpPr>
            <a:cxnSpLocks/>
            <a:stCxn id="16" idx="2"/>
            <a:endCxn id="22" idx="2"/>
          </p:cNvCxnSpPr>
          <p:nvPr/>
        </p:nvCxnSpPr>
        <p:spPr>
          <a:xfrm flipV="1">
            <a:off x="2000992" y="5003457"/>
            <a:ext cx="2278662" cy="440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0CFA1EDF-49F4-0D43-8EA5-45F67165905C}"/>
              </a:ext>
            </a:extLst>
          </p:cNvPr>
          <p:cNvCxnSpPr>
            <a:cxnSpLocks/>
            <a:stCxn id="19" idx="0"/>
            <a:endCxn id="22" idx="0"/>
          </p:cNvCxnSpPr>
          <p:nvPr/>
        </p:nvCxnSpPr>
        <p:spPr>
          <a:xfrm flipV="1">
            <a:off x="2000992" y="4208179"/>
            <a:ext cx="2278662" cy="13496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9386530E-9EFB-CB4F-AFCC-4384C36C61DD}"/>
              </a:ext>
            </a:extLst>
          </p:cNvPr>
          <p:cNvCxnSpPr>
            <a:cxnSpLocks/>
            <a:stCxn id="19" idx="2"/>
            <a:endCxn id="22" idx="2"/>
          </p:cNvCxnSpPr>
          <p:nvPr/>
        </p:nvCxnSpPr>
        <p:spPr>
          <a:xfrm flipV="1">
            <a:off x="2000992" y="5003457"/>
            <a:ext cx="2278662" cy="10930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55CA881F-B381-1145-BAE7-57E5A0FD4541}"/>
              </a:ext>
            </a:extLst>
          </p:cNvPr>
          <p:cNvCxnSpPr>
            <a:cxnSpLocks/>
            <a:stCxn id="22" idx="0"/>
            <a:endCxn id="27" idx="0"/>
          </p:cNvCxnSpPr>
          <p:nvPr/>
        </p:nvCxnSpPr>
        <p:spPr>
          <a:xfrm>
            <a:off x="4279654" y="4208179"/>
            <a:ext cx="2083195" cy="1225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837CA8B3-AA1B-D847-A153-28199C5A0AC6}"/>
              </a:ext>
            </a:extLst>
          </p:cNvPr>
          <p:cNvCxnSpPr>
            <a:cxnSpLocks/>
            <a:stCxn id="22" idx="2"/>
            <a:endCxn id="27" idx="2"/>
          </p:cNvCxnSpPr>
          <p:nvPr/>
        </p:nvCxnSpPr>
        <p:spPr>
          <a:xfrm flipV="1">
            <a:off x="4279654" y="4869359"/>
            <a:ext cx="2083195" cy="134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내용 개체 틀 3">
            <a:extLst>
              <a:ext uri="{FF2B5EF4-FFF2-40B4-BE49-F238E27FC236}">
                <a16:creationId xmlns:a16="http://schemas.microsoft.com/office/drawing/2014/main" id="{F7142770-568A-B240-A075-C0E895AF87E8}"/>
              </a:ext>
            </a:extLst>
          </p:cNvPr>
          <p:cNvSpPr txBox="1">
            <a:spLocks/>
          </p:cNvSpPr>
          <p:nvPr/>
        </p:nvSpPr>
        <p:spPr>
          <a:xfrm>
            <a:off x="2913338" y="3378056"/>
            <a:ext cx="365806" cy="373885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</a:t>
            </a:r>
          </a:p>
        </p:txBody>
      </p:sp>
      <p:sp>
        <p:nvSpPr>
          <p:cNvPr id="70" name="내용 개체 틀 3">
            <a:extLst>
              <a:ext uri="{FF2B5EF4-FFF2-40B4-BE49-F238E27FC236}">
                <a16:creationId xmlns:a16="http://schemas.microsoft.com/office/drawing/2014/main" id="{38F844A5-B53E-7C4F-ABB1-D19152DC1951}"/>
              </a:ext>
            </a:extLst>
          </p:cNvPr>
          <p:cNvSpPr txBox="1">
            <a:spLocks/>
          </p:cNvSpPr>
          <p:nvPr/>
        </p:nvSpPr>
        <p:spPr>
          <a:xfrm>
            <a:off x="5138348" y="3842857"/>
            <a:ext cx="417102" cy="373885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W’</a:t>
            </a:r>
          </a:p>
        </p:txBody>
      </p:sp>
      <p:sp>
        <p:nvSpPr>
          <p:cNvPr id="73" name="내용 개체 틀 3">
            <a:extLst>
              <a:ext uri="{FF2B5EF4-FFF2-40B4-BE49-F238E27FC236}">
                <a16:creationId xmlns:a16="http://schemas.microsoft.com/office/drawing/2014/main" id="{728D7BCA-241B-2F43-9704-DFE8E86AEB8F}"/>
              </a:ext>
            </a:extLst>
          </p:cNvPr>
          <p:cNvSpPr txBox="1">
            <a:spLocks/>
          </p:cNvSpPr>
          <p:nvPr/>
        </p:nvSpPr>
        <p:spPr>
          <a:xfrm>
            <a:off x="7821402" y="5462242"/>
            <a:ext cx="736099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W’(m*v)</a:t>
            </a:r>
          </a:p>
        </p:txBody>
      </p:sp>
      <p:graphicFrame>
        <p:nvGraphicFramePr>
          <p:cNvPr id="74" name="표 72">
            <a:extLst>
              <a:ext uri="{FF2B5EF4-FFF2-40B4-BE49-F238E27FC236}">
                <a16:creationId xmlns:a16="http://schemas.microsoft.com/office/drawing/2014/main" id="{B10F84C3-A0F2-C74B-AAD7-042635CCAD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399638"/>
              </p:ext>
            </p:extLst>
          </p:nvPr>
        </p:nvGraphicFramePr>
        <p:xfrm>
          <a:off x="9408313" y="5096322"/>
          <a:ext cx="465455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45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0.03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130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0.02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2957233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6680996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0.01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3486391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0.05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700002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0.09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355010"/>
                  </a:ext>
                </a:extLst>
              </a:tr>
            </a:tbl>
          </a:graphicData>
        </a:graphic>
      </p:graphicFrame>
      <p:sp>
        <p:nvSpPr>
          <p:cNvPr id="77" name="내용 개체 틀 3">
            <a:extLst>
              <a:ext uri="{FF2B5EF4-FFF2-40B4-BE49-F238E27FC236}">
                <a16:creationId xmlns:a16="http://schemas.microsoft.com/office/drawing/2014/main" id="{6F150B19-056D-DA43-BD48-D35856760C6B}"/>
              </a:ext>
            </a:extLst>
          </p:cNvPr>
          <p:cNvSpPr txBox="1">
            <a:spLocks/>
          </p:cNvSpPr>
          <p:nvPr/>
        </p:nvSpPr>
        <p:spPr>
          <a:xfrm>
            <a:off x="6389982" y="5443578"/>
            <a:ext cx="580608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V(cat)</a:t>
            </a:r>
          </a:p>
        </p:txBody>
      </p:sp>
      <p:graphicFrame>
        <p:nvGraphicFramePr>
          <p:cNvPr id="78" name="표 72">
            <a:extLst>
              <a:ext uri="{FF2B5EF4-FFF2-40B4-BE49-F238E27FC236}">
                <a16:creationId xmlns:a16="http://schemas.microsoft.com/office/drawing/2014/main" id="{CF0F13CD-EFF9-4249-8F3F-AC0B1B64D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135064"/>
              </p:ext>
            </p:extLst>
          </p:nvPr>
        </p:nvGraphicFramePr>
        <p:xfrm>
          <a:off x="5569001" y="5857056"/>
          <a:ext cx="1978025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4265105382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584961826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1520076963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2527315603"/>
                    </a:ext>
                  </a:extLst>
                </a:gridCol>
              </a:tblGrid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1.8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1.5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1.7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</a:tbl>
          </a:graphicData>
        </a:graphic>
      </p:graphicFrame>
      <p:sp>
        <p:nvSpPr>
          <p:cNvPr id="42" name="내용 개체 틀 3">
            <a:extLst>
              <a:ext uri="{FF2B5EF4-FFF2-40B4-BE49-F238E27FC236}">
                <a16:creationId xmlns:a16="http://schemas.microsoft.com/office/drawing/2014/main" id="{21EB1170-1080-9345-A838-5F524414760A}"/>
              </a:ext>
            </a:extLst>
          </p:cNvPr>
          <p:cNvSpPr txBox="1">
            <a:spLocks/>
          </p:cNvSpPr>
          <p:nvPr/>
        </p:nvSpPr>
        <p:spPr>
          <a:xfrm>
            <a:off x="9492249" y="4669840"/>
            <a:ext cx="297582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y’</a:t>
            </a:r>
          </a:p>
        </p:txBody>
      </p:sp>
      <p:graphicFrame>
        <p:nvGraphicFramePr>
          <p:cNvPr id="43" name="표 72">
            <a:extLst>
              <a:ext uri="{FF2B5EF4-FFF2-40B4-BE49-F238E27FC236}">
                <a16:creationId xmlns:a16="http://schemas.microsoft.com/office/drawing/2014/main" id="{286D5767-9170-7D47-9343-7CB850DE0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087431"/>
              </p:ext>
            </p:extLst>
          </p:nvPr>
        </p:nvGraphicFramePr>
        <p:xfrm>
          <a:off x="10535964" y="5096322"/>
          <a:ext cx="29718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">
                  <a:extLst>
                    <a:ext uri="{9D8B030D-6E8A-4147-A177-3AD203B41FA5}">
                      <a16:colId xmlns:a16="http://schemas.microsoft.com/office/drawing/2014/main" val="1592107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813654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130124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2957233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6680996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3486391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700002"/>
                  </a:ext>
                </a:extLst>
              </a:tr>
              <a:tr h="2199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ysClr val="windowText" lastClr="000000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355010"/>
                  </a:ext>
                </a:extLst>
              </a:tr>
            </a:tbl>
          </a:graphicData>
        </a:graphic>
      </p:graphicFrame>
      <p:sp>
        <p:nvSpPr>
          <p:cNvPr id="45" name="내용 개체 틀 3">
            <a:extLst>
              <a:ext uri="{FF2B5EF4-FFF2-40B4-BE49-F238E27FC236}">
                <a16:creationId xmlns:a16="http://schemas.microsoft.com/office/drawing/2014/main" id="{86133289-EDF7-CD4A-A8CE-D1C00C85D6C8}"/>
              </a:ext>
            </a:extLst>
          </p:cNvPr>
          <p:cNvSpPr txBox="1">
            <a:spLocks/>
          </p:cNvSpPr>
          <p:nvPr/>
        </p:nvSpPr>
        <p:spPr>
          <a:xfrm>
            <a:off x="10566042" y="4669840"/>
            <a:ext cx="260008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y</a:t>
            </a:r>
          </a:p>
        </p:txBody>
      </p:sp>
      <p:sp>
        <p:nvSpPr>
          <p:cNvPr id="46" name="내용 개체 틀 3">
            <a:extLst>
              <a:ext uri="{FF2B5EF4-FFF2-40B4-BE49-F238E27FC236}">
                <a16:creationId xmlns:a16="http://schemas.microsoft.com/office/drawing/2014/main" id="{66436D1D-25CA-484D-83DE-03C25100248D}"/>
              </a:ext>
            </a:extLst>
          </p:cNvPr>
          <p:cNvSpPr txBox="1">
            <a:spLocks/>
          </p:cNvSpPr>
          <p:nvPr/>
        </p:nvSpPr>
        <p:spPr>
          <a:xfrm>
            <a:off x="8471968" y="5187965"/>
            <a:ext cx="776816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softmax</a:t>
            </a:r>
            <a:endParaRPr kumimoji="1" lang="en-US" altLang="ko-KR" sz="1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8" name="내용 개체 틀 3">
            <a:extLst>
              <a:ext uri="{FF2B5EF4-FFF2-40B4-BE49-F238E27FC236}">
                <a16:creationId xmlns:a16="http://schemas.microsoft.com/office/drawing/2014/main" id="{02521238-4EC8-CB47-A162-E3D5B9AE7AF4}"/>
              </a:ext>
            </a:extLst>
          </p:cNvPr>
          <p:cNvSpPr txBox="1">
            <a:spLocks/>
          </p:cNvSpPr>
          <p:nvPr/>
        </p:nvSpPr>
        <p:spPr>
          <a:xfrm>
            <a:off x="9502563" y="4330768"/>
            <a:ext cx="1477456" cy="33361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Back-propagation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0780FD4-0A9A-BB42-AB10-021C1B124C4C}"/>
              </a:ext>
            </a:extLst>
          </p:cNvPr>
          <p:cNvCxnSpPr>
            <a:stCxn id="77" idx="3"/>
            <a:endCxn id="73" idx="1"/>
          </p:cNvCxnSpPr>
          <p:nvPr/>
        </p:nvCxnSpPr>
        <p:spPr>
          <a:xfrm>
            <a:off x="6970590" y="5610387"/>
            <a:ext cx="850812" cy="1866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A166D02-D503-9D40-B6B9-B227E8721032}"/>
              </a:ext>
            </a:extLst>
          </p:cNvPr>
          <p:cNvCxnSpPr>
            <a:cxnSpLocks/>
            <a:stCxn id="73" idx="3"/>
          </p:cNvCxnSpPr>
          <p:nvPr/>
        </p:nvCxnSpPr>
        <p:spPr>
          <a:xfrm>
            <a:off x="8557501" y="5629051"/>
            <a:ext cx="850812" cy="2729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F72CF16-65F5-774C-B6A8-25B457AD47FC}"/>
              </a:ext>
            </a:extLst>
          </p:cNvPr>
          <p:cNvCxnSpPr>
            <a:cxnSpLocks/>
          </p:cNvCxnSpPr>
          <p:nvPr/>
        </p:nvCxnSpPr>
        <p:spPr>
          <a:xfrm>
            <a:off x="9873769" y="5712455"/>
            <a:ext cx="66219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1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내용 개체 틀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71140"/>
              </p:ext>
            </p:extLst>
          </p:nvPr>
        </p:nvGraphicFramePr>
        <p:xfrm>
          <a:off x="1231036" y="2170159"/>
          <a:ext cx="9729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6273">
                  <a:extLst>
                    <a:ext uri="{9D8B030D-6E8A-4147-A177-3AD203B41FA5}">
                      <a16:colId xmlns:a16="http://schemas.microsoft.com/office/drawing/2014/main" val="2833426198"/>
                    </a:ext>
                  </a:extLst>
                </a:gridCol>
                <a:gridCol w="2672178">
                  <a:extLst>
                    <a:ext uri="{9D8B030D-6E8A-4147-A177-3AD203B41FA5}">
                      <a16:colId xmlns:a16="http://schemas.microsoft.com/office/drawing/2014/main" val="727674240"/>
                    </a:ext>
                  </a:extLst>
                </a:gridCol>
                <a:gridCol w="3521476">
                  <a:extLst>
                    <a:ext uri="{9D8B030D-6E8A-4147-A177-3AD203B41FA5}">
                      <a16:colId xmlns:a16="http://schemas.microsoft.com/office/drawing/2014/main" val="232989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정형 데이터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기준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비정형데이터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48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테이블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텍스트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이미지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오디오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비디오 등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625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고정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형태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유동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67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Target</a:t>
                      </a:r>
                      <a:r>
                        <a:rPr lang="en-US" altLang="ko-KR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중심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대상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데이터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493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분석 중심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연구대상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처리</a:t>
                      </a:r>
                      <a:r>
                        <a:rPr lang="en-US" altLang="ko-KR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전체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5939413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</a:t>
            </a:r>
            <a:r>
              <a:rPr kumimoji="1" lang="en-US" altLang="ko-KR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/ </a:t>
            </a:r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비정형 데이터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40D0F8B-FDAA-1E45-AE01-15FB9B62E117}"/>
              </a:ext>
            </a:extLst>
          </p:cNvPr>
          <p:cNvSpPr txBox="1">
            <a:spLocks/>
          </p:cNvSpPr>
          <p:nvPr/>
        </p:nvSpPr>
        <p:spPr>
          <a:xfrm>
            <a:off x="664320" y="2724692"/>
            <a:ext cx="6817135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kumimoji="1" lang="ko-KR" altLang="en-US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863962"/>
              </p:ext>
            </p:extLst>
          </p:nvPr>
        </p:nvGraphicFramePr>
        <p:xfrm>
          <a:off x="1060587" y="4276937"/>
          <a:ext cx="3697844" cy="18542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480348">
                  <a:extLst>
                    <a:ext uri="{9D8B030D-6E8A-4147-A177-3AD203B41FA5}">
                      <a16:colId xmlns:a16="http://schemas.microsoft.com/office/drawing/2014/main" val="3993229786"/>
                    </a:ext>
                  </a:extLst>
                </a:gridCol>
                <a:gridCol w="836019">
                  <a:extLst>
                    <a:ext uri="{9D8B030D-6E8A-4147-A177-3AD203B41FA5}">
                      <a16:colId xmlns:a16="http://schemas.microsoft.com/office/drawing/2014/main" val="680468287"/>
                    </a:ext>
                  </a:extLst>
                </a:gridCol>
                <a:gridCol w="652447">
                  <a:extLst>
                    <a:ext uri="{9D8B030D-6E8A-4147-A177-3AD203B41FA5}">
                      <a16:colId xmlns:a16="http://schemas.microsoft.com/office/drawing/2014/main" val="555974777"/>
                    </a:ext>
                  </a:extLst>
                </a:gridCol>
                <a:gridCol w="864515">
                  <a:extLst>
                    <a:ext uri="{9D8B030D-6E8A-4147-A177-3AD203B41FA5}">
                      <a16:colId xmlns:a16="http://schemas.microsoft.com/office/drawing/2014/main" val="1090864234"/>
                    </a:ext>
                  </a:extLst>
                </a:gridCol>
                <a:gridCol w="864515">
                  <a:extLst>
                    <a:ext uri="{9D8B030D-6E8A-4147-A177-3AD203B41FA5}">
                      <a16:colId xmlns:a16="http://schemas.microsoft.com/office/drawing/2014/main" val="30610768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나이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성별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983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2880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3047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2225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최ㅇㅇ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</a:t>
                      </a:r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93977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2086373" y="6279649"/>
            <a:ext cx="1420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정형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532027" y="6279649"/>
            <a:ext cx="1651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비정형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Video Clip 아이콘 - 무료 다운로드, PNG 및 벡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009" y="4321793"/>
            <a:ext cx="960888" cy="96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pple-music-icon-png-11 – Edge of Light Recor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52" y="4131455"/>
            <a:ext cx="1260629" cy="126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ree icon - Free vector icons - Free SVG, PSD, PNG, EPS, Ai &amp; Icon Fo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32" y="4305493"/>
            <a:ext cx="932333" cy="93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ree Icon | Text docum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001" y="5282111"/>
            <a:ext cx="849026" cy="84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akao talk - Free social media icon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452" y="5288997"/>
            <a:ext cx="842710" cy="84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5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Prototype (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지역화폐 사용 패턴 분석 및 시각화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2"/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업종별 등 각 유형별로 지역화폐 데이터를 모니터링</a:t>
            </a:r>
            <a:endParaRPr lang="en-US" altLang="ko-KR" sz="12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648070" y="2577112"/>
            <a:ext cx="10884023" cy="2299317"/>
            <a:chOff x="648070" y="2683648"/>
            <a:chExt cx="10884023" cy="2299317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648070" y="2683648"/>
              <a:ext cx="10884023" cy="2183907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LOCAL CURRENCY USAGE</a:t>
              </a:r>
            </a:p>
            <a:p>
              <a:r>
                <a:rPr lang="ko-KR" altLang="en-US" sz="105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행정동별</a:t>
              </a:r>
              <a:r>
                <a:rPr lang="ko-KR" altLang="en-US" sz="105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05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가맹점수에</a:t>
              </a:r>
              <a:r>
                <a:rPr lang="ko-KR" altLang="en-US" sz="105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따른 지역화폐 사용량</a:t>
              </a:r>
              <a:endPara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4012707" y="2809416"/>
              <a:ext cx="2476870" cy="282605"/>
              <a:chOff x="4012707" y="3064277"/>
              <a:chExt cx="2476870" cy="282605"/>
            </a:xfrm>
          </p:grpSpPr>
          <p:sp>
            <p:nvSpPr>
              <p:cNvPr id="6" name="모서리가 둥근 직사각형 5"/>
              <p:cNvSpPr/>
              <p:nvPr/>
            </p:nvSpPr>
            <p:spPr>
              <a:xfrm>
                <a:off x="4012707" y="3064277"/>
                <a:ext cx="2476870" cy="282605"/>
              </a:xfrm>
              <a:prstGeom prst="roundRect">
                <a:avLst>
                  <a:gd name="adj" fmla="val 50000"/>
                </a:avLst>
              </a:prstGeom>
              <a:solidFill>
                <a:srgbClr val="CCFF66"/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지역 설정</a:t>
                </a:r>
                <a:endPara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4851645" y="3102009"/>
                <a:ext cx="1415989" cy="20936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금광</a:t>
                </a:r>
                <a:r>
                  <a:rPr lang="en-US" altLang="ko-KR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동</a:t>
                </a:r>
                <a:endPara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aphicFrame>
          <p:nvGraphicFramePr>
            <p:cNvPr id="12" name="차트 11"/>
            <p:cNvGraphicFramePr/>
            <p:nvPr>
              <p:extLst>
                <p:ext uri="{D42A27DB-BD31-4B8C-83A1-F6EECF244321}">
                  <p14:modId xmlns:p14="http://schemas.microsoft.com/office/powerpoint/2010/main" val="3081688103"/>
                </p:ext>
              </p:extLst>
            </p:nvPr>
          </p:nvGraphicFramePr>
          <p:xfrm>
            <a:off x="648070" y="3245163"/>
            <a:ext cx="10670959" cy="17378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3" name="타원 12"/>
            <p:cNvSpPr/>
            <p:nvPr/>
          </p:nvSpPr>
          <p:spPr>
            <a:xfrm>
              <a:off x="1811045" y="38466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1963445" y="39990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2115845" y="41514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1284303" y="429642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1572827" y="41514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1805126" y="4198771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2710648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3915052" y="40537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4122197" y="403305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4641538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5461984" y="3936879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6706333" y="372344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7720613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8582492" y="37489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34892" y="39013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9739542" y="365131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6294268" y="391764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6109313" y="39990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5789707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3234418" y="3480048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9741018" y="4310483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1713390" y="338165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4999235" y="441738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81193" y="4834257"/>
            <a:ext cx="10950900" cy="1950499"/>
            <a:chOff x="581193" y="4834257"/>
            <a:chExt cx="10950900" cy="1950499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581193" y="4834257"/>
              <a:ext cx="10950900" cy="1877261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ANALYSIS</a:t>
              </a:r>
            </a:p>
            <a:p>
              <a:r>
                <a:rPr lang="ko-KR" altLang="en-US" sz="105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 결제 분석</a:t>
              </a:r>
              <a:endPara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2115845" y="4954098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설정 지역</a:t>
              </a:r>
              <a:endParaRPr lang="en-US" altLang="ko-KR" sz="8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금광</a:t>
              </a:r>
              <a:r>
                <a:rPr lang="en-US" altLang="ko-KR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동</a:t>
              </a:r>
              <a:endPara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aphicFrame>
          <p:nvGraphicFramePr>
            <p:cNvPr id="41" name="차트 40"/>
            <p:cNvGraphicFramePr/>
            <p:nvPr>
              <p:extLst>
                <p:ext uri="{D42A27DB-BD31-4B8C-83A1-F6EECF244321}">
                  <p14:modId xmlns:p14="http://schemas.microsoft.com/office/powerpoint/2010/main" val="2218999500"/>
                </p:ext>
              </p:extLst>
            </p:nvPr>
          </p:nvGraphicFramePr>
          <p:xfrm>
            <a:off x="846215" y="5041606"/>
            <a:ext cx="2625077" cy="17431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43" name="직선 연결선 42"/>
            <p:cNvCxnSpPr/>
            <p:nvPr/>
          </p:nvCxnSpPr>
          <p:spPr>
            <a:xfrm>
              <a:off x="4012706" y="5041606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4122197" y="5048092"/>
              <a:ext cx="3435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지역화폐 사용 확대가 필요한 대상 업종</a:t>
              </a:r>
              <a:endPara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4527612" y="5388746"/>
              <a:ext cx="861134" cy="861134"/>
            </a:xfrm>
            <a:prstGeom prst="ellipse">
              <a:avLst/>
            </a:prstGeom>
            <a:ln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smtClean="0"/>
                <a:t>ALL</a:t>
              </a:r>
              <a:endParaRPr lang="ko-KR" altLang="en-US" sz="1600" b="1" dirty="0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599616" y="6313535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b="1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전연령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aphicFrame>
          <p:nvGraphicFramePr>
            <p:cNvPr id="49" name="차트 48"/>
            <p:cNvGraphicFramePr/>
            <p:nvPr>
              <p:extLst>
                <p:ext uri="{D42A27DB-BD31-4B8C-83A1-F6EECF244321}">
                  <p14:modId xmlns:p14="http://schemas.microsoft.com/office/powerpoint/2010/main" val="2048755103"/>
                </p:ext>
              </p:extLst>
            </p:nvPr>
          </p:nvGraphicFramePr>
          <p:xfrm>
            <a:off x="5923478" y="5292163"/>
            <a:ext cx="3115695" cy="1249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50" name="직선 연결선 49"/>
            <p:cNvCxnSpPr/>
            <p:nvPr/>
          </p:nvCxnSpPr>
          <p:spPr>
            <a:xfrm>
              <a:off x="9047825" y="5035585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9146056" y="5203730"/>
              <a:ext cx="2287806" cy="985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지역화폐가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관광지에서</a:t>
              </a:r>
              <a:endPara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</a:t>
              </a: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저조히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사용되고 있습니다</a:t>
              </a:r>
              <a:r>
                <a:rPr lang="en-US" altLang="ko-KR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관광지에 지역화폐 결제 촉진을 위한</a:t>
              </a:r>
              <a:endPara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추가 </a:t>
              </a: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판셋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혜택을 눌러보세요</a:t>
              </a:r>
              <a:endPara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9671883" y="6260097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rgbClr val="CCFF66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레포트</a:t>
              </a:r>
              <a:r>
                <a:rPr lang="ko-KR" altLang="en-US" sz="90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상세보기</a:t>
              </a:r>
              <a:endPara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090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정형 데이터 분석 및 시각화</a:t>
            </a:r>
            <a:endParaRPr kumimoji="1" lang="ko-KR" altLang="en-US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75273" y="1860790"/>
            <a:ext cx="11029615" cy="678967"/>
          </a:xfrm>
        </p:spPr>
        <p:txBody>
          <a:bodyPr>
            <a:normAutofit/>
          </a:bodyPr>
          <a:lstStyle/>
          <a:p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Prototype (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지역화폐 사용 패턴 분석 및 시각화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2"/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업종별 등 각 유형별로 지역화폐 데이터를 모니터링</a:t>
            </a:r>
            <a:endParaRPr lang="en-US" altLang="ko-KR" sz="12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648070" y="2577112"/>
            <a:ext cx="10884023" cy="2299317"/>
            <a:chOff x="648070" y="2683648"/>
            <a:chExt cx="10884023" cy="2299317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648070" y="2683648"/>
              <a:ext cx="10884023" cy="2183907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LOCAL CURRENCY USAGE</a:t>
              </a:r>
            </a:p>
            <a:p>
              <a:r>
                <a:rPr lang="ko-KR" altLang="en-US" sz="105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행정동별</a:t>
              </a:r>
              <a:r>
                <a:rPr lang="ko-KR" altLang="en-US" sz="105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05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가맹점수에</a:t>
              </a:r>
              <a:r>
                <a:rPr lang="ko-KR" altLang="en-US" sz="105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따른 지역화폐 사용량</a:t>
              </a:r>
              <a:endPara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4012707" y="2809416"/>
              <a:ext cx="2476870" cy="282605"/>
              <a:chOff x="4012707" y="3064277"/>
              <a:chExt cx="2476870" cy="282605"/>
            </a:xfrm>
          </p:grpSpPr>
          <p:sp>
            <p:nvSpPr>
              <p:cNvPr id="6" name="모서리가 둥근 직사각형 5"/>
              <p:cNvSpPr/>
              <p:nvPr/>
            </p:nvSpPr>
            <p:spPr>
              <a:xfrm>
                <a:off x="4012707" y="3064277"/>
                <a:ext cx="2476870" cy="282605"/>
              </a:xfrm>
              <a:prstGeom prst="roundRect">
                <a:avLst>
                  <a:gd name="adj" fmla="val 50000"/>
                </a:avLst>
              </a:prstGeom>
              <a:solidFill>
                <a:srgbClr val="CCFF66"/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지역 설정</a:t>
                </a:r>
                <a:endPara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4851645" y="3102009"/>
                <a:ext cx="1415989" cy="20936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금광</a:t>
                </a:r>
                <a:r>
                  <a:rPr lang="en-US" altLang="ko-KR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sz="105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동</a:t>
                </a:r>
                <a:endPara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aphicFrame>
          <p:nvGraphicFramePr>
            <p:cNvPr id="12" name="차트 11"/>
            <p:cNvGraphicFramePr/>
            <p:nvPr>
              <p:extLst>
                <p:ext uri="{D42A27DB-BD31-4B8C-83A1-F6EECF244321}">
                  <p14:modId xmlns:p14="http://schemas.microsoft.com/office/powerpoint/2010/main" val="3081688103"/>
                </p:ext>
              </p:extLst>
            </p:nvPr>
          </p:nvGraphicFramePr>
          <p:xfrm>
            <a:off x="648070" y="3245163"/>
            <a:ext cx="10670959" cy="17378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3" name="타원 12"/>
            <p:cNvSpPr/>
            <p:nvPr/>
          </p:nvSpPr>
          <p:spPr>
            <a:xfrm>
              <a:off x="1811045" y="38466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1963445" y="39990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/>
          </p:nvSpPr>
          <p:spPr>
            <a:xfrm>
              <a:off x="2115845" y="4151423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1284303" y="429642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1572827" y="41514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1805126" y="4198771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2710648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3915052" y="40537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4122197" y="403305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4641538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5461984" y="3936879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6706333" y="3723446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7720613" y="3918755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8582492" y="37489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34892" y="3901368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9739542" y="365131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6294268" y="3917644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6109313" y="3999022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5789707" y="3821100"/>
              <a:ext cx="195309" cy="19530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3234418" y="3480048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9741018" y="4310483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1713390" y="338165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4999235" y="4417385"/>
              <a:ext cx="195309" cy="19530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81193" y="4834257"/>
            <a:ext cx="10950900" cy="1950499"/>
            <a:chOff x="581193" y="4834257"/>
            <a:chExt cx="10950900" cy="1950499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581193" y="4834257"/>
              <a:ext cx="10950900" cy="1877261"/>
            </a:xfrm>
            <a:prstGeom prst="roundRect">
              <a:avLst>
                <a:gd name="adj" fmla="val 5572"/>
              </a:avLst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ANALYSIS</a:t>
              </a:r>
            </a:p>
            <a:p>
              <a:r>
                <a:rPr lang="ko-KR" altLang="en-US" sz="105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 결제 분석</a:t>
              </a:r>
              <a:endPara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2115845" y="4954098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설정 지역</a:t>
              </a:r>
              <a:endParaRPr lang="en-US" altLang="ko-KR" sz="8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금광</a:t>
              </a:r>
              <a:r>
                <a:rPr lang="en-US" altLang="ko-KR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0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동</a:t>
              </a:r>
              <a:endPara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aphicFrame>
          <p:nvGraphicFramePr>
            <p:cNvPr id="41" name="차트 40"/>
            <p:cNvGraphicFramePr/>
            <p:nvPr>
              <p:extLst>
                <p:ext uri="{D42A27DB-BD31-4B8C-83A1-F6EECF244321}">
                  <p14:modId xmlns:p14="http://schemas.microsoft.com/office/powerpoint/2010/main" val="2218999500"/>
                </p:ext>
              </p:extLst>
            </p:nvPr>
          </p:nvGraphicFramePr>
          <p:xfrm>
            <a:off x="846215" y="5041606"/>
            <a:ext cx="2625077" cy="17431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43" name="직선 연결선 42"/>
            <p:cNvCxnSpPr/>
            <p:nvPr/>
          </p:nvCxnSpPr>
          <p:spPr>
            <a:xfrm>
              <a:off x="4012706" y="5041606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4122197" y="5048092"/>
              <a:ext cx="3435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지역화폐 사용 확대가 필요한 대상 업종</a:t>
              </a:r>
              <a:endPara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4527612" y="5388746"/>
              <a:ext cx="861134" cy="861134"/>
            </a:xfrm>
            <a:prstGeom prst="ellipse">
              <a:avLst/>
            </a:prstGeom>
            <a:ln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smtClean="0"/>
                <a:t>ALL</a:t>
              </a:r>
              <a:endParaRPr lang="ko-KR" altLang="en-US" sz="1600" b="1" dirty="0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599616" y="6313535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b="1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전연령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aphicFrame>
          <p:nvGraphicFramePr>
            <p:cNvPr id="49" name="차트 48"/>
            <p:cNvGraphicFramePr/>
            <p:nvPr>
              <p:extLst>
                <p:ext uri="{D42A27DB-BD31-4B8C-83A1-F6EECF244321}">
                  <p14:modId xmlns:p14="http://schemas.microsoft.com/office/powerpoint/2010/main" val="2048755103"/>
                </p:ext>
              </p:extLst>
            </p:nvPr>
          </p:nvGraphicFramePr>
          <p:xfrm>
            <a:off x="5923478" y="5292163"/>
            <a:ext cx="3115695" cy="1249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50" name="직선 연결선 49"/>
            <p:cNvCxnSpPr/>
            <p:nvPr/>
          </p:nvCxnSpPr>
          <p:spPr>
            <a:xfrm>
              <a:off x="9047825" y="5035585"/>
              <a:ext cx="1" cy="14746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9146056" y="5203730"/>
              <a:ext cx="2287806" cy="985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지역화폐가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관광지에서</a:t>
              </a:r>
              <a:endPara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</a:t>
              </a: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저조히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사용되고 있습니다</a:t>
              </a:r>
              <a:r>
                <a:rPr lang="en-US" altLang="ko-KR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관광지에 지역화폐 결제 촉진을 위한</a:t>
              </a:r>
              <a:endPara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추가 </a:t>
              </a:r>
              <a:r>
                <a:rPr lang="ko-KR" altLang="en-US" sz="10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판셋</a:t>
              </a:r>
              <a:r>
                <a:rPr lang="ko-KR" altLang="en-US" sz="10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혜택을 눌러보세요</a:t>
              </a:r>
              <a:endPara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9671883" y="6260097"/>
              <a:ext cx="1231037" cy="368435"/>
            </a:xfrm>
            <a:prstGeom prst="roundRect">
              <a:avLst>
                <a:gd name="adj" fmla="val 50000"/>
              </a:avLst>
            </a:prstGeom>
            <a:solidFill>
              <a:srgbClr val="CCFF66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레포트</a:t>
              </a:r>
              <a:r>
                <a:rPr lang="ko-KR" altLang="en-US" sz="90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상세보기</a:t>
              </a:r>
              <a:endPara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8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2B3C019-F789-2246-B4B0-4BE3966B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빅데이터 기반 모니터링 연구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E8B9999-9089-FE40-BDB6-022FB4B57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449" y="2480428"/>
            <a:ext cx="6832600" cy="5003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28EF16-8CC4-B34C-AFA0-C28D082525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958" t="-519" r="1958" b="50486"/>
          <a:stretch/>
        </p:blipFill>
        <p:spPr>
          <a:xfrm>
            <a:off x="4306022" y="1782793"/>
            <a:ext cx="3561789" cy="33592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4C99716-A4C5-664C-B448-A0BDAF0384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60"/>
          <a:stretch/>
        </p:blipFill>
        <p:spPr>
          <a:xfrm>
            <a:off x="616210" y="3087581"/>
            <a:ext cx="3886200" cy="447826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45D10E8-36F6-B64B-8FF6-97E98C435B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170"/>
          <a:stretch/>
        </p:blipFill>
        <p:spPr>
          <a:xfrm>
            <a:off x="616210" y="1873275"/>
            <a:ext cx="3886200" cy="121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9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3B81-3E30-B143-9BE0-4FC312BF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70E7A-FB71-1146-A3BC-56F49D8CC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4426"/>
            <a:ext cx="11029615" cy="866899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Tableau (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https://www.tableau.com/ko-kr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강원도 지역사랑상품권 분석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(https://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data.gwd.go.kr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/bigdata/html/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intro.html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A2E2F4F-1AE2-2E46-9BEE-EF2268750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31325"/>
            <a:ext cx="12192000" cy="400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4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3B81-3E30-B143-9BE0-4FC312BF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145E23-5794-0B48-8D1E-11D06E2C9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463" y="1940318"/>
            <a:ext cx="7585073" cy="472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98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3CD1BAC-D3C9-0949-B33A-AFEBA5D97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4425"/>
            <a:ext cx="11029615" cy="4215653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Tableau (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https://www.tableau.com/ko-kr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Excel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과 비슷한 포맷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(pivotable,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pivotchart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막대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라인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파이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히트맵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박스 등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24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종 그래프 최적화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로컬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서버 웹 공유 가능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가격별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2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Interactive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분석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Time series analysis (prediction, regression)</a:t>
            </a:r>
          </a:p>
          <a:p>
            <a:pPr lvl="2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Clustering</a:t>
            </a: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6EB91D-E59A-444E-A743-1170C9C78EA4}"/>
              </a:ext>
            </a:extLst>
          </p:cNvPr>
          <p:cNvGrpSpPr/>
          <p:nvPr/>
        </p:nvGrpSpPr>
        <p:grpSpPr>
          <a:xfrm>
            <a:off x="8127563" y="3829792"/>
            <a:ext cx="3858358" cy="2887521"/>
            <a:chOff x="8229600" y="3559390"/>
            <a:chExt cx="3858358" cy="2887521"/>
          </a:xfrm>
        </p:grpSpPr>
        <p:pic>
          <p:nvPicPr>
            <p:cNvPr id="1028" name="Picture 4" descr="Clustering">
              <a:extLst>
                <a:ext uri="{FF2B5EF4-FFF2-40B4-BE49-F238E27FC236}">
                  <a16:creationId xmlns:a16="http://schemas.microsoft.com/office/drawing/2014/main" id="{9E336C4C-B335-EC4B-ACD2-D29B3CB23066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89" t="26762" r="33601" b="15658"/>
            <a:stretch/>
          </p:blipFill>
          <p:spPr bwMode="auto">
            <a:xfrm>
              <a:off x="8229600" y="3559390"/>
              <a:ext cx="3858358" cy="28875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576A73-552E-4748-9194-57902EC52DB1}"/>
                </a:ext>
              </a:extLst>
            </p:cNvPr>
            <p:cNvSpPr txBox="1"/>
            <p:nvPr/>
          </p:nvSpPr>
          <p:spPr>
            <a:xfrm>
              <a:off x="8712253" y="5943628"/>
              <a:ext cx="914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Group1</a:t>
              </a:r>
              <a:endParaRPr kumimoji="1"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B1902E-3996-F04B-8C9B-59BC0B77418F}"/>
                </a:ext>
              </a:extLst>
            </p:cNvPr>
            <p:cNvSpPr txBox="1"/>
            <p:nvPr/>
          </p:nvSpPr>
          <p:spPr>
            <a:xfrm>
              <a:off x="10096045" y="5134803"/>
              <a:ext cx="914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Group2</a:t>
              </a:r>
              <a:endParaRPr kumimoji="1"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9F2A56-088F-BC4E-A0B9-D9E26D2FB015}"/>
                </a:ext>
              </a:extLst>
            </p:cNvPr>
            <p:cNvSpPr txBox="1"/>
            <p:nvPr/>
          </p:nvSpPr>
          <p:spPr>
            <a:xfrm>
              <a:off x="11081013" y="4514480"/>
              <a:ext cx="914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Group3</a:t>
              </a:r>
              <a:endParaRPr kumimoji="1" lang="ko-KR" altLang="en-US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C1EEA2C-08F8-B248-959A-DF45BBCF3783}"/>
              </a:ext>
            </a:extLst>
          </p:cNvPr>
          <p:cNvGrpSpPr/>
          <p:nvPr/>
        </p:nvGrpSpPr>
        <p:grpSpPr>
          <a:xfrm>
            <a:off x="6402247" y="1875926"/>
            <a:ext cx="4141252" cy="2239684"/>
            <a:chOff x="6402247" y="2243328"/>
            <a:chExt cx="4141252" cy="2239684"/>
          </a:xfrm>
        </p:grpSpPr>
        <p:pic>
          <p:nvPicPr>
            <p:cNvPr id="1026" name="Picture 2" descr="Creating a Forecast - Tableau">
              <a:extLst>
                <a:ext uri="{FF2B5EF4-FFF2-40B4-BE49-F238E27FC236}">
                  <a16:creationId xmlns:a16="http://schemas.microsoft.com/office/drawing/2014/main" id="{44FD666D-2AC4-BE4B-9A63-105C3835325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70"/>
            <a:stretch/>
          </p:blipFill>
          <p:spPr bwMode="auto">
            <a:xfrm>
              <a:off x="6402247" y="2243328"/>
              <a:ext cx="3739985" cy="2239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003BA12-4FAD-F14D-AAF3-9F780F677E18}"/>
                </a:ext>
              </a:extLst>
            </p:cNvPr>
            <p:cNvSpPr txBox="1"/>
            <p:nvPr/>
          </p:nvSpPr>
          <p:spPr>
            <a:xfrm>
              <a:off x="7357565" y="2498761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Actual</a:t>
              </a:r>
              <a:endParaRPr kumimoji="1"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7F185C-1E41-FD48-89AF-44DC327EDBEF}"/>
                </a:ext>
              </a:extLst>
            </p:cNvPr>
            <p:cNvSpPr txBox="1"/>
            <p:nvPr/>
          </p:nvSpPr>
          <p:spPr>
            <a:xfrm>
              <a:off x="9404854" y="2516179"/>
              <a:ext cx="1138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Prediction</a:t>
              </a:r>
              <a:endParaRPr kumimoji="1" lang="ko-KR" altLang="en-US" dirty="0"/>
            </a:p>
          </p:txBody>
        </p:sp>
      </p:grpSp>
      <p:sp>
        <p:nvSpPr>
          <p:cNvPr id="16" name="제목 1">
            <a:extLst>
              <a:ext uri="{FF2B5EF4-FFF2-40B4-BE49-F238E27FC236}">
                <a16:creationId xmlns:a16="http://schemas.microsoft.com/office/drawing/2014/main" id="{E5EAF051-1A49-794E-AB59-353744BA9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</p:spTree>
    <p:extLst>
      <p:ext uri="{BB962C8B-B14F-4D97-AF65-F5344CB8AC3E}">
        <p14:creationId xmlns:p14="http://schemas.microsoft.com/office/powerpoint/2010/main" val="372605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3B81-3E30-B143-9BE0-4FC312BF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시각화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70E7A-FB71-1146-A3BC-56F49D8CC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4426"/>
            <a:ext cx="11029615" cy="866899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Python</a:t>
            </a:r>
          </a:p>
          <a:p>
            <a:pPr lvl="1"/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Matplotlib, Pandas Visualization, Seaborn, </a:t>
            </a:r>
            <a:r>
              <a:rPr kumimoji="1" lang="en-US" altLang="ko-KR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ggplot</a:t>
            </a:r>
            <a:r>
              <a:rPr kumimoji="1"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…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AA1CFEE-C17F-EE4F-A444-97F7619C7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204"/>
          <a:stretch/>
        </p:blipFill>
        <p:spPr>
          <a:xfrm>
            <a:off x="581192" y="2992581"/>
            <a:ext cx="3877583" cy="285007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A2AB76E-3B13-464D-AC68-364D141DA7CE}"/>
              </a:ext>
            </a:extLst>
          </p:cNvPr>
          <p:cNvSpPr/>
          <p:nvPr/>
        </p:nvSpPr>
        <p:spPr>
          <a:xfrm>
            <a:off x="4781798" y="3263457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 =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sns.barplot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(data=(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df_lcrcy_setle.groupby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('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시군구명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').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sum() / 100000000).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sort_values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(by='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결제금액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', 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ascending=False).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reset_index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().head(10), x='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시군구명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', 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y='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결제금액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')</a:t>
            </a:r>
          </a:p>
          <a:p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g.set_xticklabels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g.get_xticklabels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(), rotation=45)</a:t>
            </a:r>
          </a:p>
          <a:p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g.set_title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 결제금액 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억 원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)")</a:t>
            </a:r>
          </a:p>
          <a:p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g.set_xlabel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("")</a:t>
            </a:r>
          </a:p>
          <a:p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g.set_ylabel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결제금액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</a:t>
            </a:r>
          </a:p>
          <a:p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 p in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g.patches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</a:p>
          <a:p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  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g.annotate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("%.0f" %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p.get_height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(), (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p.get_x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 +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p.get_width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 / 2.,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p.get_height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()),</a:t>
            </a:r>
          </a:p>
          <a:p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   ha='center',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va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='center',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fontsize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=8, color='black',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xytext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=(0, 5), </a:t>
            </a:r>
            <a:r>
              <a:rPr lang="en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textcoords</a:t>
            </a:r>
            <a:r>
              <a:rPr lang="en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='offset points')</a:t>
            </a:r>
            <a:endParaRPr lang="en" altLang="ko-KR" sz="1200" b="0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40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분할">
  <a:themeElements>
    <a:clrScheme name="분할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분할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{B8C3BA3A-A292-E94E-813C-6643D049B1BF}tf10001123</Template>
  <TotalTime>3057</TotalTime>
  <Words>2347</Words>
  <Application>Microsoft Office PowerPoint</Application>
  <PresentationFormat>와이드스크린</PresentationFormat>
  <Paragraphs>441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Menlo</vt:lpstr>
      <vt:lpstr>Malgun Gothic</vt:lpstr>
      <vt:lpstr>Malgun Gothic</vt:lpstr>
      <vt:lpstr>휴먼매직체</vt:lpstr>
      <vt:lpstr>Arial</vt:lpstr>
      <vt:lpstr>Cambria Math</vt:lpstr>
      <vt:lpstr>Gill Sans MT</vt:lpstr>
      <vt:lpstr>Wingdings 2</vt:lpstr>
      <vt:lpstr>분할</vt:lpstr>
      <vt:lpstr>정형 &amp; 비정형 데이터 분석</vt:lpstr>
      <vt:lpstr>정형 / 비정형 데이터</vt:lpstr>
      <vt:lpstr>정형 데이터 분석 및 시각화</vt:lpstr>
      <vt:lpstr>정형 데이터 분석 및 시각화</vt:lpstr>
      <vt:lpstr>빅데이터 기반 모니터링 연구</vt:lpstr>
      <vt:lpstr>데이터 시각화</vt:lpstr>
      <vt:lpstr>데이터 시각화</vt:lpstr>
      <vt:lpstr>데이터 시각화</vt:lpstr>
      <vt:lpstr>데이터 시각화</vt:lpstr>
      <vt:lpstr>데이터 시각화</vt:lpstr>
      <vt:lpstr>데이터 시각화</vt:lpstr>
      <vt:lpstr>비정형 데이터 분석 -텍스트</vt:lpstr>
      <vt:lpstr>비정형 데이터 분석 -텍스트</vt:lpstr>
      <vt:lpstr>비정형 데이터 분석 -텍스트</vt:lpstr>
      <vt:lpstr>비정형 데이터 분석 -텍스트</vt:lpstr>
      <vt:lpstr>wORD2VEC</vt:lpstr>
      <vt:lpstr>cbow</vt:lpstr>
      <vt:lpstr>cbow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Windows User</cp:lastModifiedBy>
  <cp:revision>53</cp:revision>
  <cp:lastPrinted>2021-03-26T03:50:19Z</cp:lastPrinted>
  <dcterms:created xsi:type="dcterms:W3CDTF">2021-03-23T08:13:52Z</dcterms:created>
  <dcterms:modified xsi:type="dcterms:W3CDTF">2021-03-31T08:29:58Z</dcterms:modified>
</cp:coreProperties>
</file>

<file path=docProps/thumbnail.jpeg>
</file>